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307" r:id="rId4"/>
    <p:sldId id="308" r:id="rId5"/>
    <p:sldId id="310" r:id="rId6"/>
    <p:sldId id="262" r:id="rId7"/>
    <p:sldId id="263" r:id="rId8"/>
    <p:sldId id="265" r:id="rId9"/>
    <p:sldId id="267" r:id="rId10"/>
    <p:sldId id="313" r:id="rId11"/>
    <p:sldId id="314" r:id="rId12"/>
    <p:sldId id="315" r:id="rId13"/>
    <p:sldId id="316" r:id="rId14"/>
    <p:sldId id="317" r:id="rId15"/>
    <p:sldId id="318" r:id="rId16"/>
    <p:sldId id="319" r:id="rId17"/>
    <p:sldId id="321" r:id="rId18"/>
    <p:sldId id="322" r:id="rId19"/>
    <p:sldId id="280" r:id="rId20"/>
    <p:sldId id="323" r:id="rId21"/>
    <p:sldId id="324" r:id="rId22"/>
    <p:sldId id="325" r:id="rId23"/>
    <p:sldId id="326" r:id="rId24"/>
    <p:sldId id="290" r:id="rId25"/>
    <p:sldId id="327" r:id="rId26"/>
    <p:sldId id="292" r:id="rId27"/>
    <p:sldId id="329" r:id="rId28"/>
    <p:sldId id="330" r:id="rId29"/>
    <p:sldId id="297" r:id="rId30"/>
    <p:sldId id="332" r:id="rId31"/>
    <p:sldId id="300" r:id="rId32"/>
    <p:sldId id="333" r:id="rId33"/>
    <p:sldId id="334" r:id="rId34"/>
    <p:sldId id="335" r:id="rId35"/>
    <p:sldId id="304" r:id="rId36"/>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charset="0"/>
        <a:ea typeface="宋体" charset="0"/>
        <a:cs typeface="+mn-cs"/>
      </a:defRPr>
    </a:lvl1pPr>
    <a:lvl2pPr marL="457200" algn="l" rtl="0" eaLnBrk="0" fontAlgn="base" hangingPunct="0">
      <a:spcBef>
        <a:spcPct val="0"/>
      </a:spcBef>
      <a:spcAft>
        <a:spcPct val="0"/>
      </a:spcAft>
      <a:defRPr kern="1200">
        <a:solidFill>
          <a:schemeClr val="tx1"/>
        </a:solidFill>
        <a:latin typeface="Arial" charset="0"/>
        <a:ea typeface="宋体" charset="0"/>
        <a:cs typeface="+mn-cs"/>
      </a:defRPr>
    </a:lvl2pPr>
    <a:lvl3pPr marL="914400" algn="l" rtl="0" eaLnBrk="0" fontAlgn="base" hangingPunct="0">
      <a:spcBef>
        <a:spcPct val="0"/>
      </a:spcBef>
      <a:spcAft>
        <a:spcPct val="0"/>
      </a:spcAft>
      <a:defRPr kern="1200">
        <a:solidFill>
          <a:schemeClr val="tx1"/>
        </a:solidFill>
        <a:latin typeface="Arial" charset="0"/>
        <a:ea typeface="宋体" charset="0"/>
        <a:cs typeface="+mn-cs"/>
      </a:defRPr>
    </a:lvl3pPr>
    <a:lvl4pPr marL="1371600" algn="l" rtl="0" eaLnBrk="0" fontAlgn="base" hangingPunct="0">
      <a:spcBef>
        <a:spcPct val="0"/>
      </a:spcBef>
      <a:spcAft>
        <a:spcPct val="0"/>
      </a:spcAft>
      <a:defRPr kern="1200">
        <a:solidFill>
          <a:schemeClr val="tx1"/>
        </a:solidFill>
        <a:latin typeface="Arial" charset="0"/>
        <a:ea typeface="宋体" charset="0"/>
        <a:cs typeface="+mn-cs"/>
      </a:defRPr>
    </a:lvl4pPr>
    <a:lvl5pPr marL="1828800" algn="l" rtl="0" eaLnBrk="0" fontAlgn="base" hangingPunct="0">
      <a:spcBef>
        <a:spcPct val="0"/>
      </a:spcBef>
      <a:spcAft>
        <a:spcPct val="0"/>
      </a:spcAft>
      <a:defRPr kern="1200">
        <a:solidFill>
          <a:schemeClr val="tx1"/>
        </a:solidFill>
        <a:latin typeface="Arial" charset="0"/>
        <a:ea typeface="宋体" charset="0"/>
        <a:cs typeface="+mn-cs"/>
      </a:defRPr>
    </a:lvl5pPr>
    <a:lvl6pPr marL="2286000" algn="l" defTabSz="914400" rtl="0" eaLnBrk="1" latinLnBrk="0" hangingPunct="1">
      <a:defRPr kern="1200">
        <a:solidFill>
          <a:schemeClr val="tx1"/>
        </a:solidFill>
        <a:latin typeface="Arial" charset="0"/>
        <a:ea typeface="宋体" charset="0"/>
        <a:cs typeface="+mn-cs"/>
      </a:defRPr>
    </a:lvl6pPr>
    <a:lvl7pPr marL="2743200" algn="l" defTabSz="914400" rtl="0" eaLnBrk="1" latinLnBrk="0" hangingPunct="1">
      <a:defRPr kern="1200">
        <a:solidFill>
          <a:schemeClr val="tx1"/>
        </a:solidFill>
        <a:latin typeface="Arial" charset="0"/>
        <a:ea typeface="宋体" charset="0"/>
        <a:cs typeface="+mn-cs"/>
      </a:defRPr>
    </a:lvl7pPr>
    <a:lvl8pPr marL="3200400" algn="l" defTabSz="914400" rtl="0" eaLnBrk="1" latinLnBrk="0" hangingPunct="1">
      <a:defRPr kern="1200">
        <a:solidFill>
          <a:schemeClr val="tx1"/>
        </a:solidFill>
        <a:latin typeface="Arial" charset="0"/>
        <a:ea typeface="宋体" charset="0"/>
        <a:cs typeface="+mn-cs"/>
      </a:defRPr>
    </a:lvl8pPr>
    <a:lvl9pPr marL="3657600" algn="l" defTabSz="914400" rtl="0" eaLnBrk="1" latinLnBrk="0" hangingPunct="1">
      <a:defRPr kern="1200">
        <a:solidFill>
          <a:schemeClr val="tx1"/>
        </a:solidFill>
        <a:latin typeface="Arial" charset="0"/>
        <a:ea typeface="宋体" charset="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7337"/>
    <a:srgbClr val="CFCEDE"/>
    <a:srgbClr val="FADBC3"/>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6"/>
    <p:restoredTop sz="94671"/>
  </p:normalViewPr>
  <p:slideViewPr>
    <p:cSldViewPr>
      <p:cViewPr varScale="1">
        <p:scale>
          <a:sx n="109" d="100"/>
          <a:sy n="109" d="100"/>
        </p:scale>
        <p:origin x="1440"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33B797-FB99-384F-8711-284982D82FB0}"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zh-CN" altLang="en-US"/>
        </a:p>
      </dgm:t>
    </dgm:pt>
    <dgm:pt modelId="{9F6CE979-5366-BD45-8FF8-F10A854DBACF}">
      <dgm:prSet phldrT="[文本]"/>
      <dgm:spPr>
        <a:solidFill>
          <a:srgbClr val="FFC000"/>
        </a:solidFill>
      </dgm:spPr>
      <dgm:t>
        <a:bodyPr/>
        <a:lstStyle/>
        <a:p>
          <a:r>
            <a:rPr lang="en-US" altLang="zh-CN" dirty="0"/>
            <a:t>1</a:t>
          </a:r>
          <a:endParaRPr lang="zh-CN" altLang="en-US" dirty="0"/>
        </a:p>
      </dgm:t>
    </dgm:pt>
    <dgm:pt modelId="{659B02AB-BC3D-2946-9A23-85F567F59D3D}" type="parTrans" cxnId="{9DE5E88F-AD3C-C443-9D6B-4BB67642EAB2}">
      <dgm:prSet/>
      <dgm:spPr/>
      <dgm:t>
        <a:bodyPr/>
        <a:lstStyle/>
        <a:p>
          <a:endParaRPr lang="zh-CN" altLang="en-US"/>
        </a:p>
      </dgm:t>
    </dgm:pt>
    <dgm:pt modelId="{3D4320BA-33D1-9441-9843-50B15FE5FF25}" type="sibTrans" cxnId="{9DE5E88F-AD3C-C443-9D6B-4BB67642EAB2}">
      <dgm:prSet/>
      <dgm:spPr/>
      <dgm:t>
        <a:bodyPr/>
        <a:lstStyle/>
        <a:p>
          <a:endParaRPr lang="zh-CN" altLang="en-US"/>
        </a:p>
      </dgm:t>
    </dgm:pt>
    <dgm:pt modelId="{05E24C37-DF3D-F54F-8BB0-B265361F8536}">
      <dgm:prSet phldrT="[文本]" custT="1"/>
      <dgm:spPr>
        <a:solidFill>
          <a:srgbClr val="DE7337">
            <a:alpha val="90000"/>
          </a:srgbClr>
        </a:solidFill>
      </dgm:spPr>
      <dgm:t>
        <a:bodyPr/>
        <a:lstStyle/>
        <a:p>
          <a:r>
            <a:rPr lang="zh-CN" altLang="en-US" sz="2800" dirty="0">
              <a:solidFill>
                <a:schemeClr val="bg1"/>
              </a:solidFill>
            </a:rPr>
            <a:t>人的行为过程及特点</a:t>
          </a:r>
        </a:p>
      </dgm:t>
    </dgm:pt>
    <dgm:pt modelId="{D8A5EE00-A767-7148-822A-3EDA85501CB6}" type="parTrans" cxnId="{58562B75-5E54-1E46-9092-32B34AE9214C}">
      <dgm:prSet/>
      <dgm:spPr/>
      <dgm:t>
        <a:bodyPr/>
        <a:lstStyle/>
        <a:p>
          <a:endParaRPr lang="zh-CN" altLang="en-US"/>
        </a:p>
      </dgm:t>
    </dgm:pt>
    <dgm:pt modelId="{890224F3-481C-4542-BBA6-AFDC799A37E2}" type="sibTrans" cxnId="{58562B75-5E54-1E46-9092-32B34AE9214C}">
      <dgm:prSet/>
      <dgm:spPr/>
      <dgm:t>
        <a:bodyPr/>
        <a:lstStyle/>
        <a:p>
          <a:endParaRPr lang="zh-CN" altLang="en-US"/>
        </a:p>
      </dgm:t>
    </dgm:pt>
    <dgm:pt modelId="{EED9B954-A591-1B41-B51B-881D3C2331C2}">
      <dgm:prSet phldrT="[文本]"/>
      <dgm:spPr>
        <a:solidFill>
          <a:srgbClr val="FFC000"/>
        </a:solidFill>
      </dgm:spPr>
      <dgm:t>
        <a:bodyPr/>
        <a:lstStyle/>
        <a:p>
          <a:r>
            <a:rPr lang="en-US" altLang="zh-CN" dirty="0"/>
            <a:t>2</a:t>
          </a:r>
          <a:endParaRPr lang="zh-CN" altLang="en-US" dirty="0"/>
        </a:p>
      </dgm:t>
    </dgm:pt>
    <dgm:pt modelId="{7712CF52-C555-0444-B1C9-560DBCB76020}" type="parTrans" cxnId="{738EDCDE-B671-DC47-B100-84542E3FB951}">
      <dgm:prSet/>
      <dgm:spPr/>
      <dgm:t>
        <a:bodyPr/>
        <a:lstStyle/>
        <a:p>
          <a:endParaRPr lang="zh-CN" altLang="en-US"/>
        </a:p>
      </dgm:t>
    </dgm:pt>
    <dgm:pt modelId="{932E87B6-B026-8E44-AE5F-89924D7CC8A2}" type="sibTrans" cxnId="{738EDCDE-B671-DC47-B100-84542E3FB951}">
      <dgm:prSet/>
      <dgm:spPr/>
      <dgm:t>
        <a:bodyPr/>
        <a:lstStyle/>
        <a:p>
          <a:endParaRPr lang="zh-CN" altLang="en-US"/>
        </a:p>
      </dgm:t>
    </dgm:pt>
    <dgm:pt modelId="{7753C5D4-0C02-AB47-8B51-F58D6245A428}">
      <dgm:prSet phldrT="[文本]" custT="1"/>
      <dgm:spPr>
        <a:solidFill>
          <a:srgbClr val="DE7337">
            <a:alpha val="90000"/>
          </a:srgbClr>
        </a:solidFill>
      </dgm:spPr>
      <dgm:t>
        <a:bodyPr/>
        <a:lstStyle/>
        <a:p>
          <a:r>
            <a:rPr lang="zh-CN" altLang="en-US" sz="2800" dirty="0">
              <a:solidFill>
                <a:schemeClr val="bg1"/>
              </a:solidFill>
            </a:rPr>
            <a:t>人性假设及其发展</a:t>
          </a:r>
        </a:p>
      </dgm:t>
    </dgm:pt>
    <dgm:pt modelId="{DFC238C9-DDD9-DD49-A206-0CF2A10A4AD9}" type="parTrans" cxnId="{BEB66097-7BA5-CC4A-A5D6-9678E56D6A17}">
      <dgm:prSet/>
      <dgm:spPr/>
      <dgm:t>
        <a:bodyPr/>
        <a:lstStyle/>
        <a:p>
          <a:endParaRPr lang="zh-CN" altLang="en-US"/>
        </a:p>
      </dgm:t>
    </dgm:pt>
    <dgm:pt modelId="{2913C72E-D80D-9242-B7DC-4C97589B30CA}" type="sibTrans" cxnId="{BEB66097-7BA5-CC4A-A5D6-9678E56D6A17}">
      <dgm:prSet/>
      <dgm:spPr/>
      <dgm:t>
        <a:bodyPr/>
        <a:lstStyle/>
        <a:p>
          <a:endParaRPr lang="zh-CN" altLang="en-US"/>
        </a:p>
      </dgm:t>
    </dgm:pt>
    <dgm:pt modelId="{033A714C-9F4D-1E4C-A7BE-715F7E0ABD53}">
      <dgm:prSet phldrT="[文本]"/>
      <dgm:spPr>
        <a:solidFill>
          <a:srgbClr val="FFC000"/>
        </a:solidFill>
      </dgm:spPr>
      <dgm:t>
        <a:bodyPr/>
        <a:lstStyle/>
        <a:p>
          <a:r>
            <a:rPr lang="en-US" altLang="zh-CN" dirty="0"/>
            <a:t>3</a:t>
          </a:r>
          <a:endParaRPr lang="zh-CN" altLang="en-US" dirty="0"/>
        </a:p>
      </dgm:t>
    </dgm:pt>
    <dgm:pt modelId="{CE3E78AD-D807-2D47-AD95-54790BB12233}" type="parTrans" cxnId="{CC1F193A-29FA-AF43-ADBA-7F7AD10537C7}">
      <dgm:prSet/>
      <dgm:spPr/>
      <dgm:t>
        <a:bodyPr/>
        <a:lstStyle/>
        <a:p>
          <a:endParaRPr lang="zh-CN" altLang="en-US"/>
        </a:p>
      </dgm:t>
    </dgm:pt>
    <dgm:pt modelId="{25E27992-32F8-1749-ACD2-222E403CF050}" type="sibTrans" cxnId="{CC1F193A-29FA-AF43-ADBA-7F7AD10537C7}">
      <dgm:prSet/>
      <dgm:spPr/>
      <dgm:t>
        <a:bodyPr/>
        <a:lstStyle/>
        <a:p>
          <a:endParaRPr lang="zh-CN" altLang="en-US"/>
        </a:p>
      </dgm:t>
    </dgm:pt>
    <dgm:pt modelId="{B3B808DA-5A7D-A148-A058-33D1C4B1E5EC}">
      <dgm:prSet phldrT="[文本]" custT="1"/>
      <dgm:spPr>
        <a:solidFill>
          <a:srgbClr val="DE7337">
            <a:alpha val="90000"/>
          </a:srgbClr>
        </a:solidFill>
      </dgm:spPr>
      <dgm:t>
        <a:bodyPr/>
        <a:lstStyle/>
        <a:p>
          <a:r>
            <a:rPr lang="zh-CN" altLang="en-US" sz="2800" dirty="0">
              <a:solidFill>
                <a:schemeClr val="bg1"/>
              </a:solidFill>
            </a:rPr>
            <a:t>激励机理</a:t>
          </a:r>
        </a:p>
      </dgm:t>
    </dgm:pt>
    <dgm:pt modelId="{6FE957E6-7FA8-FF41-9D9B-B57DAB8B362E}" type="parTrans" cxnId="{41B63129-565F-024C-B303-3E693DEA490B}">
      <dgm:prSet/>
      <dgm:spPr/>
      <dgm:t>
        <a:bodyPr/>
        <a:lstStyle/>
        <a:p>
          <a:endParaRPr lang="zh-CN" altLang="en-US"/>
        </a:p>
      </dgm:t>
    </dgm:pt>
    <dgm:pt modelId="{7BFFCDC4-0FF8-0645-AEBC-C3F7339D777C}" type="sibTrans" cxnId="{41B63129-565F-024C-B303-3E693DEA490B}">
      <dgm:prSet/>
      <dgm:spPr/>
      <dgm:t>
        <a:bodyPr/>
        <a:lstStyle/>
        <a:p>
          <a:endParaRPr lang="zh-CN" altLang="en-US"/>
        </a:p>
      </dgm:t>
    </dgm:pt>
    <dgm:pt modelId="{E771A10B-73EF-E54A-9E8D-7AF2DA8FE3E0}" type="pres">
      <dgm:prSet presAssocID="{7B33B797-FB99-384F-8711-284982D82FB0}" presName="linearFlow" presStyleCnt="0">
        <dgm:presLayoutVars>
          <dgm:dir/>
          <dgm:animLvl val="lvl"/>
          <dgm:resizeHandles val="exact"/>
        </dgm:presLayoutVars>
      </dgm:prSet>
      <dgm:spPr/>
      <dgm:t>
        <a:bodyPr/>
        <a:lstStyle/>
        <a:p>
          <a:endParaRPr lang="zh-CN" altLang="en-US"/>
        </a:p>
      </dgm:t>
    </dgm:pt>
    <dgm:pt modelId="{E6A0E7F4-0B39-D54F-9D4E-6C8ED5CEF5AB}" type="pres">
      <dgm:prSet presAssocID="{9F6CE979-5366-BD45-8FF8-F10A854DBACF}" presName="composite" presStyleCnt="0"/>
      <dgm:spPr/>
    </dgm:pt>
    <dgm:pt modelId="{62E2201B-61BD-784D-B554-F59D8EEAE08A}" type="pres">
      <dgm:prSet presAssocID="{9F6CE979-5366-BD45-8FF8-F10A854DBACF}" presName="parentText" presStyleLbl="alignNode1" presStyleIdx="0" presStyleCnt="3">
        <dgm:presLayoutVars>
          <dgm:chMax val="1"/>
          <dgm:bulletEnabled val="1"/>
        </dgm:presLayoutVars>
      </dgm:prSet>
      <dgm:spPr/>
      <dgm:t>
        <a:bodyPr/>
        <a:lstStyle/>
        <a:p>
          <a:endParaRPr lang="zh-CN" altLang="en-US"/>
        </a:p>
      </dgm:t>
    </dgm:pt>
    <dgm:pt modelId="{EF7CF8A7-D29C-8D46-A1A3-53C2DDBE6345}" type="pres">
      <dgm:prSet presAssocID="{9F6CE979-5366-BD45-8FF8-F10A854DBACF}" presName="descendantText" presStyleLbl="alignAcc1" presStyleIdx="0" presStyleCnt="3">
        <dgm:presLayoutVars>
          <dgm:bulletEnabled val="1"/>
        </dgm:presLayoutVars>
      </dgm:prSet>
      <dgm:spPr/>
      <dgm:t>
        <a:bodyPr/>
        <a:lstStyle/>
        <a:p>
          <a:endParaRPr lang="zh-CN" altLang="en-US"/>
        </a:p>
      </dgm:t>
    </dgm:pt>
    <dgm:pt modelId="{C100A916-8E93-7A4A-8E05-6FFB9F3B3A88}" type="pres">
      <dgm:prSet presAssocID="{3D4320BA-33D1-9441-9843-50B15FE5FF25}" presName="sp" presStyleCnt="0"/>
      <dgm:spPr/>
    </dgm:pt>
    <dgm:pt modelId="{2A2B8C37-6D34-8D40-8C86-D649897B24FF}" type="pres">
      <dgm:prSet presAssocID="{EED9B954-A591-1B41-B51B-881D3C2331C2}" presName="composite" presStyleCnt="0"/>
      <dgm:spPr/>
    </dgm:pt>
    <dgm:pt modelId="{23EF70EC-0EB4-1E4E-B8FD-143B48F070CA}" type="pres">
      <dgm:prSet presAssocID="{EED9B954-A591-1B41-B51B-881D3C2331C2}" presName="parentText" presStyleLbl="alignNode1" presStyleIdx="1" presStyleCnt="3">
        <dgm:presLayoutVars>
          <dgm:chMax val="1"/>
          <dgm:bulletEnabled val="1"/>
        </dgm:presLayoutVars>
      </dgm:prSet>
      <dgm:spPr/>
      <dgm:t>
        <a:bodyPr/>
        <a:lstStyle/>
        <a:p>
          <a:endParaRPr lang="zh-CN" altLang="en-US"/>
        </a:p>
      </dgm:t>
    </dgm:pt>
    <dgm:pt modelId="{076EF3A0-CD51-4347-BEBC-9B3057940FD1}" type="pres">
      <dgm:prSet presAssocID="{EED9B954-A591-1B41-B51B-881D3C2331C2}" presName="descendantText" presStyleLbl="alignAcc1" presStyleIdx="1" presStyleCnt="3">
        <dgm:presLayoutVars>
          <dgm:bulletEnabled val="1"/>
        </dgm:presLayoutVars>
      </dgm:prSet>
      <dgm:spPr/>
      <dgm:t>
        <a:bodyPr/>
        <a:lstStyle/>
        <a:p>
          <a:endParaRPr lang="zh-CN" altLang="en-US"/>
        </a:p>
      </dgm:t>
    </dgm:pt>
    <dgm:pt modelId="{1D0D01B8-5DFD-F341-9DA4-95B399DD70D1}" type="pres">
      <dgm:prSet presAssocID="{932E87B6-B026-8E44-AE5F-89924D7CC8A2}" presName="sp" presStyleCnt="0"/>
      <dgm:spPr/>
    </dgm:pt>
    <dgm:pt modelId="{04F741ED-B3B5-8347-9C1F-5C2DD64EC719}" type="pres">
      <dgm:prSet presAssocID="{033A714C-9F4D-1E4C-A7BE-715F7E0ABD53}" presName="composite" presStyleCnt="0"/>
      <dgm:spPr/>
    </dgm:pt>
    <dgm:pt modelId="{DF2D30AF-6C71-A445-9F16-0D9E101EB119}" type="pres">
      <dgm:prSet presAssocID="{033A714C-9F4D-1E4C-A7BE-715F7E0ABD53}" presName="parentText" presStyleLbl="alignNode1" presStyleIdx="2" presStyleCnt="3">
        <dgm:presLayoutVars>
          <dgm:chMax val="1"/>
          <dgm:bulletEnabled val="1"/>
        </dgm:presLayoutVars>
      </dgm:prSet>
      <dgm:spPr/>
      <dgm:t>
        <a:bodyPr/>
        <a:lstStyle/>
        <a:p>
          <a:endParaRPr lang="zh-CN" altLang="en-US"/>
        </a:p>
      </dgm:t>
    </dgm:pt>
    <dgm:pt modelId="{52625B76-1925-A840-AA52-FD36EBBC8021}" type="pres">
      <dgm:prSet presAssocID="{033A714C-9F4D-1E4C-A7BE-715F7E0ABD53}" presName="descendantText" presStyleLbl="alignAcc1" presStyleIdx="2" presStyleCnt="3" custLinFactNeighborY="5777">
        <dgm:presLayoutVars>
          <dgm:bulletEnabled val="1"/>
        </dgm:presLayoutVars>
      </dgm:prSet>
      <dgm:spPr/>
      <dgm:t>
        <a:bodyPr/>
        <a:lstStyle/>
        <a:p>
          <a:endParaRPr lang="zh-CN" altLang="en-US"/>
        </a:p>
      </dgm:t>
    </dgm:pt>
  </dgm:ptLst>
  <dgm:cxnLst>
    <dgm:cxn modelId="{CC1F193A-29FA-AF43-ADBA-7F7AD10537C7}" srcId="{7B33B797-FB99-384F-8711-284982D82FB0}" destId="{033A714C-9F4D-1E4C-A7BE-715F7E0ABD53}" srcOrd="2" destOrd="0" parTransId="{CE3E78AD-D807-2D47-AD95-54790BB12233}" sibTransId="{25E27992-32F8-1749-ACD2-222E403CF050}"/>
    <dgm:cxn modelId="{FF8BE1B0-D67B-FC4C-8427-8637D267104A}" type="presOf" srcId="{033A714C-9F4D-1E4C-A7BE-715F7E0ABD53}" destId="{DF2D30AF-6C71-A445-9F16-0D9E101EB119}" srcOrd="0" destOrd="0" presId="urn:microsoft.com/office/officeart/2005/8/layout/chevron2"/>
    <dgm:cxn modelId="{60BF5A19-C255-234D-BD64-E1C2A7F7B4FA}" type="presOf" srcId="{B3B808DA-5A7D-A148-A058-33D1C4B1E5EC}" destId="{52625B76-1925-A840-AA52-FD36EBBC8021}" srcOrd="0" destOrd="0" presId="urn:microsoft.com/office/officeart/2005/8/layout/chevron2"/>
    <dgm:cxn modelId="{BF1F4386-E966-D043-B0B1-06B47F576657}" type="presOf" srcId="{7B33B797-FB99-384F-8711-284982D82FB0}" destId="{E771A10B-73EF-E54A-9E8D-7AF2DA8FE3E0}" srcOrd="0" destOrd="0" presId="urn:microsoft.com/office/officeart/2005/8/layout/chevron2"/>
    <dgm:cxn modelId="{58562B75-5E54-1E46-9092-32B34AE9214C}" srcId="{9F6CE979-5366-BD45-8FF8-F10A854DBACF}" destId="{05E24C37-DF3D-F54F-8BB0-B265361F8536}" srcOrd="0" destOrd="0" parTransId="{D8A5EE00-A767-7148-822A-3EDA85501CB6}" sibTransId="{890224F3-481C-4542-BBA6-AFDC799A37E2}"/>
    <dgm:cxn modelId="{41B63129-565F-024C-B303-3E693DEA490B}" srcId="{033A714C-9F4D-1E4C-A7BE-715F7E0ABD53}" destId="{B3B808DA-5A7D-A148-A058-33D1C4B1E5EC}" srcOrd="0" destOrd="0" parTransId="{6FE957E6-7FA8-FF41-9D9B-B57DAB8B362E}" sibTransId="{7BFFCDC4-0FF8-0645-AEBC-C3F7339D777C}"/>
    <dgm:cxn modelId="{9DE5E88F-AD3C-C443-9D6B-4BB67642EAB2}" srcId="{7B33B797-FB99-384F-8711-284982D82FB0}" destId="{9F6CE979-5366-BD45-8FF8-F10A854DBACF}" srcOrd="0" destOrd="0" parTransId="{659B02AB-BC3D-2946-9A23-85F567F59D3D}" sibTransId="{3D4320BA-33D1-9441-9843-50B15FE5FF25}"/>
    <dgm:cxn modelId="{BEB66097-7BA5-CC4A-A5D6-9678E56D6A17}" srcId="{EED9B954-A591-1B41-B51B-881D3C2331C2}" destId="{7753C5D4-0C02-AB47-8B51-F58D6245A428}" srcOrd="0" destOrd="0" parTransId="{DFC238C9-DDD9-DD49-A206-0CF2A10A4AD9}" sibTransId="{2913C72E-D80D-9242-B7DC-4C97589B30CA}"/>
    <dgm:cxn modelId="{5BC2E282-251A-1A43-BDBA-374D992FB20A}" type="presOf" srcId="{05E24C37-DF3D-F54F-8BB0-B265361F8536}" destId="{EF7CF8A7-D29C-8D46-A1A3-53C2DDBE6345}" srcOrd="0" destOrd="0" presId="urn:microsoft.com/office/officeart/2005/8/layout/chevron2"/>
    <dgm:cxn modelId="{738EDCDE-B671-DC47-B100-84542E3FB951}" srcId="{7B33B797-FB99-384F-8711-284982D82FB0}" destId="{EED9B954-A591-1B41-B51B-881D3C2331C2}" srcOrd="1" destOrd="0" parTransId="{7712CF52-C555-0444-B1C9-560DBCB76020}" sibTransId="{932E87B6-B026-8E44-AE5F-89924D7CC8A2}"/>
    <dgm:cxn modelId="{E0EC2EF4-C13E-2446-8DD0-44F9E03CE0CE}" type="presOf" srcId="{EED9B954-A591-1B41-B51B-881D3C2331C2}" destId="{23EF70EC-0EB4-1E4E-B8FD-143B48F070CA}" srcOrd="0" destOrd="0" presId="urn:microsoft.com/office/officeart/2005/8/layout/chevron2"/>
    <dgm:cxn modelId="{E3474D59-9E5D-9D4D-A79D-1C19FCF979BD}" type="presOf" srcId="{7753C5D4-0C02-AB47-8B51-F58D6245A428}" destId="{076EF3A0-CD51-4347-BEBC-9B3057940FD1}" srcOrd="0" destOrd="0" presId="urn:microsoft.com/office/officeart/2005/8/layout/chevron2"/>
    <dgm:cxn modelId="{C2017895-C076-9143-91C2-E90C2524C4DE}" type="presOf" srcId="{9F6CE979-5366-BD45-8FF8-F10A854DBACF}" destId="{62E2201B-61BD-784D-B554-F59D8EEAE08A}" srcOrd="0" destOrd="0" presId="urn:microsoft.com/office/officeart/2005/8/layout/chevron2"/>
    <dgm:cxn modelId="{BC12807C-1A58-8B4B-8CAF-CB87AD128AA2}" type="presParOf" srcId="{E771A10B-73EF-E54A-9E8D-7AF2DA8FE3E0}" destId="{E6A0E7F4-0B39-D54F-9D4E-6C8ED5CEF5AB}" srcOrd="0" destOrd="0" presId="urn:microsoft.com/office/officeart/2005/8/layout/chevron2"/>
    <dgm:cxn modelId="{6AE12C51-1EC9-8A48-BE69-91CA4768E8CD}" type="presParOf" srcId="{E6A0E7F4-0B39-D54F-9D4E-6C8ED5CEF5AB}" destId="{62E2201B-61BD-784D-B554-F59D8EEAE08A}" srcOrd="0" destOrd="0" presId="urn:microsoft.com/office/officeart/2005/8/layout/chevron2"/>
    <dgm:cxn modelId="{D1135FCC-BCBB-D644-98AE-D7F10580EF63}" type="presParOf" srcId="{E6A0E7F4-0B39-D54F-9D4E-6C8ED5CEF5AB}" destId="{EF7CF8A7-D29C-8D46-A1A3-53C2DDBE6345}" srcOrd="1" destOrd="0" presId="urn:microsoft.com/office/officeart/2005/8/layout/chevron2"/>
    <dgm:cxn modelId="{62E34D02-FCF6-F045-9872-124BB3E85D16}" type="presParOf" srcId="{E771A10B-73EF-E54A-9E8D-7AF2DA8FE3E0}" destId="{C100A916-8E93-7A4A-8E05-6FFB9F3B3A88}" srcOrd="1" destOrd="0" presId="urn:microsoft.com/office/officeart/2005/8/layout/chevron2"/>
    <dgm:cxn modelId="{927DF6E9-AA5E-F048-84C9-1AA869CE5D33}" type="presParOf" srcId="{E771A10B-73EF-E54A-9E8D-7AF2DA8FE3E0}" destId="{2A2B8C37-6D34-8D40-8C86-D649897B24FF}" srcOrd="2" destOrd="0" presId="urn:microsoft.com/office/officeart/2005/8/layout/chevron2"/>
    <dgm:cxn modelId="{63095145-17AF-7341-B967-EEB4C3208DA7}" type="presParOf" srcId="{2A2B8C37-6D34-8D40-8C86-D649897B24FF}" destId="{23EF70EC-0EB4-1E4E-B8FD-143B48F070CA}" srcOrd="0" destOrd="0" presId="urn:microsoft.com/office/officeart/2005/8/layout/chevron2"/>
    <dgm:cxn modelId="{9FEB7BA4-B06A-9040-88FA-5B47BAAAAC85}" type="presParOf" srcId="{2A2B8C37-6D34-8D40-8C86-D649897B24FF}" destId="{076EF3A0-CD51-4347-BEBC-9B3057940FD1}" srcOrd="1" destOrd="0" presId="urn:microsoft.com/office/officeart/2005/8/layout/chevron2"/>
    <dgm:cxn modelId="{60E14BCA-5EAF-AD4A-9127-CFE485659918}" type="presParOf" srcId="{E771A10B-73EF-E54A-9E8D-7AF2DA8FE3E0}" destId="{1D0D01B8-5DFD-F341-9DA4-95B399DD70D1}" srcOrd="3" destOrd="0" presId="urn:microsoft.com/office/officeart/2005/8/layout/chevron2"/>
    <dgm:cxn modelId="{DD95CA35-4337-1745-B236-FCE4979A438D}" type="presParOf" srcId="{E771A10B-73EF-E54A-9E8D-7AF2DA8FE3E0}" destId="{04F741ED-B3B5-8347-9C1F-5C2DD64EC719}" srcOrd="4" destOrd="0" presId="urn:microsoft.com/office/officeart/2005/8/layout/chevron2"/>
    <dgm:cxn modelId="{AD5B8C23-5517-3A47-B3D1-18EEB4925147}" type="presParOf" srcId="{04F741ED-B3B5-8347-9C1F-5C2DD64EC719}" destId="{DF2D30AF-6C71-A445-9F16-0D9E101EB119}" srcOrd="0" destOrd="0" presId="urn:microsoft.com/office/officeart/2005/8/layout/chevron2"/>
    <dgm:cxn modelId="{B3A4C501-BE75-C740-9B77-CEA58771C0D5}" type="presParOf" srcId="{04F741ED-B3B5-8347-9C1F-5C2DD64EC719}" destId="{52625B76-1925-A840-AA52-FD36EBBC802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EE9889-294C-8E40-9608-A9F7C481F338}" type="doc">
      <dgm:prSet loTypeId="urn:microsoft.com/office/officeart/2005/8/layout/StepDownProcess" loCatId="" qsTypeId="urn:microsoft.com/office/officeart/2005/8/quickstyle/simple1" qsCatId="simple" csTypeId="urn:microsoft.com/office/officeart/2005/8/colors/accent1_2" csCatId="accent1" phldr="1"/>
      <dgm:spPr/>
      <dgm:t>
        <a:bodyPr/>
        <a:lstStyle/>
        <a:p>
          <a:endParaRPr lang="zh-CN" altLang="en-US"/>
        </a:p>
      </dgm:t>
    </dgm:pt>
    <dgm:pt modelId="{92FC5A1A-BC15-484E-8D6A-BA4489521F95}">
      <dgm:prSet phldrT="[文本]"/>
      <dgm:spPr>
        <a:solidFill>
          <a:srgbClr val="DE7337"/>
        </a:solidFill>
      </dgm:spPr>
      <dgm:t>
        <a:bodyPr/>
        <a:lstStyle/>
        <a:p>
          <a:r>
            <a:rPr lang="zh-CN" altLang="en-US" dirty="0"/>
            <a:t>经济人假设</a:t>
          </a:r>
        </a:p>
      </dgm:t>
    </dgm:pt>
    <dgm:pt modelId="{D7C07B8F-B764-0F42-A91A-00712CB17138}" type="parTrans" cxnId="{7EE67DB5-50A4-D444-874B-EEA9DAAD0FE6}">
      <dgm:prSet/>
      <dgm:spPr/>
      <dgm:t>
        <a:bodyPr/>
        <a:lstStyle/>
        <a:p>
          <a:endParaRPr lang="zh-CN" altLang="en-US"/>
        </a:p>
      </dgm:t>
    </dgm:pt>
    <dgm:pt modelId="{C60D1E74-FF1F-BB4B-8497-58BA811562DF}" type="sibTrans" cxnId="{7EE67DB5-50A4-D444-874B-EEA9DAAD0FE6}">
      <dgm:prSet/>
      <dgm:spPr/>
      <dgm:t>
        <a:bodyPr/>
        <a:lstStyle/>
        <a:p>
          <a:endParaRPr lang="zh-CN" altLang="en-US"/>
        </a:p>
      </dgm:t>
    </dgm:pt>
    <dgm:pt modelId="{7D996526-00F0-D849-94A8-B5794047B457}">
      <dgm:prSet phldrT="[文本]" custT="1"/>
      <dgm:spPr/>
      <dgm:t>
        <a:bodyPr/>
        <a:lstStyle/>
        <a:p>
          <a:r>
            <a:rPr lang="en-US" altLang="zh-CN" sz="1800" dirty="0"/>
            <a:t>X</a:t>
          </a:r>
          <a:r>
            <a:rPr lang="zh-CN" altLang="en-US" sz="1800" dirty="0"/>
            <a:t>理论</a:t>
          </a:r>
        </a:p>
      </dgm:t>
    </dgm:pt>
    <dgm:pt modelId="{A484FD1F-F411-4845-ADF4-249D331158BD}" type="parTrans" cxnId="{48E08763-8690-E243-B4C0-D56A5BA66A5E}">
      <dgm:prSet/>
      <dgm:spPr/>
      <dgm:t>
        <a:bodyPr/>
        <a:lstStyle/>
        <a:p>
          <a:endParaRPr lang="zh-CN" altLang="en-US"/>
        </a:p>
      </dgm:t>
    </dgm:pt>
    <dgm:pt modelId="{BDE95F90-D072-1641-9002-87E1D15B1DAF}" type="sibTrans" cxnId="{48E08763-8690-E243-B4C0-D56A5BA66A5E}">
      <dgm:prSet/>
      <dgm:spPr/>
      <dgm:t>
        <a:bodyPr/>
        <a:lstStyle/>
        <a:p>
          <a:endParaRPr lang="zh-CN" altLang="en-US"/>
        </a:p>
      </dgm:t>
    </dgm:pt>
    <dgm:pt modelId="{4E1C6217-1712-1C44-93A0-719963A86478}">
      <dgm:prSet phldrT="[文本]"/>
      <dgm:spPr>
        <a:solidFill>
          <a:srgbClr val="DE7337"/>
        </a:solidFill>
      </dgm:spPr>
      <dgm:t>
        <a:bodyPr/>
        <a:lstStyle/>
        <a:p>
          <a:r>
            <a:rPr lang="zh-CN" altLang="en-US" dirty="0"/>
            <a:t>社会人假设</a:t>
          </a:r>
        </a:p>
      </dgm:t>
    </dgm:pt>
    <dgm:pt modelId="{FFBF9648-C7CA-3045-9B86-AE35657EC507}" type="parTrans" cxnId="{85D707AC-BEF8-8349-9ACA-61655581AA66}">
      <dgm:prSet/>
      <dgm:spPr/>
      <dgm:t>
        <a:bodyPr/>
        <a:lstStyle/>
        <a:p>
          <a:endParaRPr lang="zh-CN" altLang="en-US"/>
        </a:p>
      </dgm:t>
    </dgm:pt>
    <dgm:pt modelId="{355DEDD7-67EE-7947-9E39-4C50683D793D}" type="sibTrans" cxnId="{85D707AC-BEF8-8349-9ACA-61655581AA66}">
      <dgm:prSet/>
      <dgm:spPr/>
      <dgm:t>
        <a:bodyPr/>
        <a:lstStyle/>
        <a:p>
          <a:endParaRPr lang="zh-CN" altLang="en-US"/>
        </a:p>
      </dgm:t>
    </dgm:pt>
    <dgm:pt modelId="{3A6CFD17-35F8-DB4A-B791-FCC844711085}">
      <dgm:prSet phldrT="[文本]" custT="1"/>
      <dgm:spPr/>
      <dgm:t>
        <a:bodyPr/>
        <a:lstStyle/>
        <a:p>
          <a:r>
            <a:rPr lang="zh-CN" altLang="en-US" sz="1800" dirty="0"/>
            <a:t>超</a:t>
          </a:r>
          <a:r>
            <a:rPr lang="en-US" altLang="zh-CN" sz="1800" dirty="0"/>
            <a:t>Y</a:t>
          </a:r>
          <a:r>
            <a:rPr lang="zh-CN" altLang="en-US" sz="1800" dirty="0"/>
            <a:t>理论 </a:t>
          </a:r>
        </a:p>
      </dgm:t>
    </dgm:pt>
    <dgm:pt modelId="{EEFA87CD-759B-E34C-B611-44D2D0600BF4}" type="parTrans" cxnId="{9D5BF0B8-B3FE-CF4F-A39B-7AE10D5E56B6}">
      <dgm:prSet/>
      <dgm:spPr/>
      <dgm:t>
        <a:bodyPr/>
        <a:lstStyle/>
        <a:p>
          <a:endParaRPr lang="zh-CN" altLang="en-US"/>
        </a:p>
      </dgm:t>
    </dgm:pt>
    <dgm:pt modelId="{4E3469C7-35BA-D046-8514-E47CA34FF6D6}" type="sibTrans" cxnId="{9D5BF0B8-B3FE-CF4F-A39B-7AE10D5E56B6}">
      <dgm:prSet/>
      <dgm:spPr/>
      <dgm:t>
        <a:bodyPr/>
        <a:lstStyle/>
        <a:p>
          <a:endParaRPr lang="zh-CN" altLang="en-US"/>
        </a:p>
      </dgm:t>
    </dgm:pt>
    <dgm:pt modelId="{4D089FC7-E53E-C948-96E9-96991246A1D4}">
      <dgm:prSet phldrT="[文本]"/>
      <dgm:spPr>
        <a:solidFill>
          <a:srgbClr val="DE7337"/>
        </a:solidFill>
      </dgm:spPr>
      <dgm:t>
        <a:bodyPr/>
        <a:lstStyle/>
        <a:p>
          <a:r>
            <a:rPr lang="zh-CN" altLang="en-US" dirty="0"/>
            <a:t>自我实现人假设</a:t>
          </a:r>
        </a:p>
      </dgm:t>
    </dgm:pt>
    <dgm:pt modelId="{E483E2C8-5DB0-454C-9674-8E1B0F20A420}" type="parTrans" cxnId="{4AB66A9B-377D-4E41-83A1-68E879EF2F3E}">
      <dgm:prSet/>
      <dgm:spPr/>
      <dgm:t>
        <a:bodyPr/>
        <a:lstStyle/>
        <a:p>
          <a:endParaRPr lang="zh-CN" altLang="en-US"/>
        </a:p>
      </dgm:t>
    </dgm:pt>
    <dgm:pt modelId="{E9530945-B0D0-4444-8804-D65372FC4F1E}" type="sibTrans" cxnId="{4AB66A9B-377D-4E41-83A1-68E879EF2F3E}">
      <dgm:prSet/>
      <dgm:spPr/>
      <dgm:t>
        <a:bodyPr/>
        <a:lstStyle/>
        <a:p>
          <a:endParaRPr lang="zh-CN" altLang="en-US"/>
        </a:p>
      </dgm:t>
    </dgm:pt>
    <dgm:pt modelId="{0BAF8E26-0497-9140-B3F1-C7FFA66BF7AC}">
      <dgm:prSet phldrT="[文本]" custT="1"/>
      <dgm:spPr/>
      <dgm:t>
        <a:bodyPr/>
        <a:lstStyle/>
        <a:p>
          <a:r>
            <a:rPr lang="en-US" altLang="zh-CN" sz="2000" dirty="0"/>
            <a:t>Y</a:t>
          </a:r>
          <a:r>
            <a:rPr lang="zh-CN" altLang="en-US" sz="2000" dirty="0"/>
            <a:t>理论</a:t>
          </a:r>
        </a:p>
      </dgm:t>
    </dgm:pt>
    <dgm:pt modelId="{73790393-9D7C-104A-A494-E68CBA15A37E}" type="parTrans" cxnId="{B65F07BD-9AF2-A045-964F-E7CC81008AAB}">
      <dgm:prSet/>
      <dgm:spPr/>
      <dgm:t>
        <a:bodyPr/>
        <a:lstStyle/>
        <a:p>
          <a:endParaRPr lang="zh-CN" altLang="en-US"/>
        </a:p>
      </dgm:t>
    </dgm:pt>
    <dgm:pt modelId="{74C726BF-4A1D-C44F-AE7D-5040D7A49A62}" type="sibTrans" cxnId="{B65F07BD-9AF2-A045-964F-E7CC81008AAB}">
      <dgm:prSet/>
      <dgm:spPr/>
      <dgm:t>
        <a:bodyPr/>
        <a:lstStyle/>
        <a:p>
          <a:endParaRPr lang="zh-CN" altLang="en-US"/>
        </a:p>
      </dgm:t>
    </dgm:pt>
    <dgm:pt modelId="{3EC5180E-D660-CF48-92C5-88EEF6DB8A92}">
      <dgm:prSet/>
      <dgm:spPr>
        <a:solidFill>
          <a:srgbClr val="DE7337"/>
        </a:solidFill>
      </dgm:spPr>
      <dgm:t>
        <a:bodyPr/>
        <a:lstStyle/>
        <a:p>
          <a:r>
            <a:rPr lang="zh-CN" altLang="en-US" dirty="0"/>
            <a:t>复杂人假设</a:t>
          </a:r>
        </a:p>
      </dgm:t>
    </dgm:pt>
    <dgm:pt modelId="{6064FCE1-D6F4-7A47-BA09-EA21C5B61E5C}" type="parTrans" cxnId="{CBE48377-D0FA-7C4A-A1CF-CEA155851366}">
      <dgm:prSet/>
      <dgm:spPr/>
      <dgm:t>
        <a:bodyPr/>
        <a:lstStyle/>
        <a:p>
          <a:endParaRPr lang="zh-CN" altLang="en-US"/>
        </a:p>
      </dgm:t>
    </dgm:pt>
    <dgm:pt modelId="{2ACCB86B-4330-6847-8BC0-1B3D9D8D7380}" type="sibTrans" cxnId="{CBE48377-D0FA-7C4A-A1CF-CEA155851366}">
      <dgm:prSet/>
      <dgm:spPr/>
      <dgm:t>
        <a:bodyPr/>
        <a:lstStyle/>
        <a:p>
          <a:endParaRPr lang="zh-CN" altLang="en-US"/>
        </a:p>
      </dgm:t>
    </dgm:pt>
    <dgm:pt modelId="{F275DDFE-D0DC-FA4D-9AC2-334BACD951E3}" type="pres">
      <dgm:prSet presAssocID="{D8EE9889-294C-8E40-9608-A9F7C481F338}" presName="rootnode" presStyleCnt="0">
        <dgm:presLayoutVars>
          <dgm:chMax/>
          <dgm:chPref/>
          <dgm:dir/>
          <dgm:animLvl val="lvl"/>
        </dgm:presLayoutVars>
      </dgm:prSet>
      <dgm:spPr/>
      <dgm:t>
        <a:bodyPr/>
        <a:lstStyle/>
        <a:p>
          <a:endParaRPr lang="zh-CN" altLang="en-US"/>
        </a:p>
      </dgm:t>
    </dgm:pt>
    <dgm:pt modelId="{C912D983-09D3-7944-911D-41DEEE789D53}" type="pres">
      <dgm:prSet presAssocID="{92FC5A1A-BC15-484E-8D6A-BA4489521F95}" presName="composite" presStyleCnt="0"/>
      <dgm:spPr/>
    </dgm:pt>
    <dgm:pt modelId="{307EB7A7-133B-9A41-9A92-C4EF35EC9127}" type="pres">
      <dgm:prSet presAssocID="{92FC5A1A-BC15-484E-8D6A-BA4489521F95}" presName="bentUpArrow1" presStyleLbl="alignImgPlace1" presStyleIdx="0" presStyleCnt="3"/>
      <dgm:spPr>
        <a:solidFill>
          <a:srgbClr val="FFC000"/>
        </a:solidFill>
      </dgm:spPr>
    </dgm:pt>
    <dgm:pt modelId="{8738ED1C-DA36-FA44-82BD-9DBC27EF972C}" type="pres">
      <dgm:prSet presAssocID="{92FC5A1A-BC15-484E-8D6A-BA4489521F95}" presName="ParentText" presStyleLbl="node1" presStyleIdx="0" presStyleCnt="4">
        <dgm:presLayoutVars>
          <dgm:chMax val="1"/>
          <dgm:chPref val="1"/>
          <dgm:bulletEnabled val="1"/>
        </dgm:presLayoutVars>
      </dgm:prSet>
      <dgm:spPr/>
      <dgm:t>
        <a:bodyPr/>
        <a:lstStyle/>
        <a:p>
          <a:endParaRPr lang="zh-CN" altLang="en-US"/>
        </a:p>
      </dgm:t>
    </dgm:pt>
    <dgm:pt modelId="{7C7E0B78-053D-0649-9E5F-102CA0D74E60}" type="pres">
      <dgm:prSet presAssocID="{92FC5A1A-BC15-484E-8D6A-BA4489521F95}" presName="ChildText" presStyleLbl="revTx" presStyleIdx="0" presStyleCnt="3" custScaleX="199106" custScaleY="101790" custLinFactNeighborX="51899">
        <dgm:presLayoutVars>
          <dgm:chMax val="0"/>
          <dgm:chPref val="0"/>
          <dgm:bulletEnabled val="1"/>
        </dgm:presLayoutVars>
      </dgm:prSet>
      <dgm:spPr/>
      <dgm:t>
        <a:bodyPr/>
        <a:lstStyle/>
        <a:p>
          <a:endParaRPr lang="zh-CN" altLang="en-US"/>
        </a:p>
      </dgm:t>
    </dgm:pt>
    <dgm:pt modelId="{0100C518-ED75-5349-BE13-BDFD8B081385}" type="pres">
      <dgm:prSet presAssocID="{C60D1E74-FF1F-BB4B-8497-58BA811562DF}" presName="sibTrans" presStyleCnt="0"/>
      <dgm:spPr/>
    </dgm:pt>
    <dgm:pt modelId="{92FCD62D-9BB5-4C4A-8156-150B012ADB1E}" type="pres">
      <dgm:prSet presAssocID="{4E1C6217-1712-1C44-93A0-719963A86478}" presName="composite" presStyleCnt="0"/>
      <dgm:spPr/>
    </dgm:pt>
    <dgm:pt modelId="{072370B3-0417-DC4B-A7B7-2D6234565E83}" type="pres">
      <dgm:prSet presAssocID="{4E1C6217-1712-1C44-93A0-719963A86478}" presName="bentUpArrow1" presStyleLbl="alignImgPlace1" presStyleIdx="1" presStyleCnt="3"/>
      <dgm:spPr>
        <a:solidFill>
          <a:srgbClr val="FFC000"/>
        </a:solidFill>
      </dgm:spPr>
    </dgm:pt>
    <dgm:pt modelId="{130AC56C-05BD-9D42-94F2-932B0AB762F5}" type="pres">
      <dgm:prSet presAssocID="{4E1C6217-1712-1C44-93A0-719963A86478}" presName="ParentText" presStyleLbl="node1" presStyleIdx="1" presStyleCnt="4">
        <dgm:presLayoutVars>
          <dgm:chMax val="1"/>
          <dgm:chPref val="1"/>
          <dgm:bulletEnabled val="1"/>
        </dgm:presLayoutVars>
      </dgm:prSet>
      <dgm:spPr/>
      <dgm:t>
        <a:bodyPr/>
        <a:lstStyle/>
        <a:p>
          <a:endParaRPr lang="zh-CN" altLang="en-US"/>
        </a:p>
      </dgm:t>
    </dgm:pt>
    <dgm:pt modelId="{3E8F6E94-7C52-4D43-BA34-2DA23D843CEB}" type="pres">
      <dgm:prSet presAssocID="{4E1C6217-1712-1C44-93A0-719963A86478}" presName="ChildText" presStyleLbl="revTx" presStyleIdx="1" presStyleCnt="3" custScaleX="273132" custLinFactX="160475" custLinFactY="100000" custLinFactNeighborX="200000" custLinFactNeighborY="183924">
        <dgm:presLayoutVars>
          <dgm:chMax val="0"/>
          <dgm:chPref val="0"/>
          <dgm:bulletEnabled val="1"/>
        </dgm:presLayoutVars>
      </dgm:prSet>
      <dgm:spPr/>
      <dgm:t>
        <a:bodyPr/>
        <a:lstStyle/>
        <a:p>
          <a:endParaRPr lang="zh-CN" altLang="en-US"/>
        </a:p>
      </dgm:t>
    </dgm:pt>
    <dgm:pt modelId="{FA8304AF-0F46-B14F-B1F1-0AC977709CD5}" type="pres">
      <dgm:prSet presAssocID="{355DEDD7-67EE-7947-9E39-4C50683D793D}" presName="sibTrans" presStyleCnt="0"/>
      <dgm:spPr/>
    </dgm:pt>
    <dgm:pt modelId="{048BB4C4-02D7-F842-B04F-FC59C6BFC44A}" type="pres">
      <dgm:prSet presAssocID="{4D089FC7-E53E-C948-96E9-96991246A1D4}" presName="composite" presStyleCnt="0"/>
      <dgm:spPr/>
    </dgm:pt>
    <dgm:pt modelId="{B258E624-3B7F-AF41-A821-12EF11CA329E}" type="pres">
      <dgm:prSet presAssocID="{4D089FC7-E53E-C948-96E9-96991246A1D4}" presName="bentUpArrow1" presStyleLbl="alignImgPlace1" presStyleIdx="2" presStyleCnt="3"/>
      <dgm:spPr>
        <a:solidFill>
          <a:srgbClr val="FFC000"/>
        </a:solidFill>
      </dgm:spPr>
    </dgm:pt>
    <dgm:pt modelId="{32591999-17CB-E448-A833-DAC24C7F7E28}" type="pres">
      <dgm:prSet presAssocID="{4D089FC7-E53E-C948-96E9-96991246A1D4}" presName="ParentText" presStyleLbl="node1" presStyleIdx="2" presStyleCnt="4">
        <dgm:presLayoutVars>
          <dgm:chMax val="1"/>
          <dgm:chPref val="1"/>
          <dgm:bulletEnabled val="1"/>
        </dgm:presLayoutVars>
      </dgm:prSet>
      <dgm:spPr/>
      <dgm:t>
        <a:bodyPr/>
        <a:lstStyle/>
        <a:p>
          <a:endParaRPr lang="zh-CN" altLang="en-US"/>
        </a:p>
      </dgm:t>
    </dgm:pt>
    <dgm:pt modelId="{9AF2AD3F-C917-5D42-B847-C881A9916850}" type="pres">
      <dgm:prSet presAssocID="{4D089FC7-E53E-C948-96E9-96991246A1D4}" presName="ChildText" presStyleLbl="revTx" presStyleIdx="2" presStyleCnt="3" custScaleX="259743" custLinFactNeighborX="86589">
        <dgm:presLayoutVars>
          <dgm:chMax val="0"/>
          <dgm:chPref val="0"/>
          <dgm:bulletEnabled val="1"/>
        </dgm:presLayoutVars>
      </dgm:prSet>
      <dgm:spPr/>
      <dgm:t>
        <a:bodyPr/>
        <a:lstStyle/>
        <a:p>
          <a:endParaRPr lang="zh-CN" altLang="en-US"/>
        </a:p>
      </dgm:t>
    </dgm:pt>
    <dgm:pt modelId="{1F21C892-1ADC-2449-BAE5-696B779D9887}" type="pres">
      <dgm:prSet presAssocID="{E9530945-B0D0-4444-8804-D65372FC4F1E}" presName="sibTrans" presStyleCnt="0"/>
      <dgm:spPr/>
    </dgm:pt>
    <dgm:pt modelId="{CE877C20-5B06-0A4F-B8F2-19CF6873D7C3}" type="pres">
      <dgm:prSet presAssocID="{3EC5180E-D660-CF48-92C5-88EEF6DB8A92}" presName="composite" presStyleCnt="0"/>
      <dgm:spPr/>
    </dgm:pt>
    <dgm:pt modelId="{FB4941FC-40D7-9641-8F7A-700128F2E794}" type="pres">
      <dgm:prSet presAssocID="{3EC5180E-D660-CF48-92C5-88EEF6DB8A92}" presName="ParentText" presStyleLbl="node1" presStyleIdx="3" presStyleCnt="4">
        <dgm:presLayoutVars>
          <dgm:chMax val="1"/>
          <dgm:chPref val="1"/>
          <dgm:bulletEnabled val="1"/>
        </dgm:presLayoutVars>
      </dgm:prSet>
      <dgm:spPr/>
      <dgm:t>
        <a:bodyPr/>
        <a:lstStyle/>
        <a:p>
          <a:endParaRPr lang="zh-CN" altLang="en-US"/>
        </a:p>
      </dgm:t>
    </dgm:pt>
  </dgm:ptLst>
  <dgm:cxnLst>
    <dgm:cxn modelId="{C82D0C19-0D20-DC45-BC23-2A6469116C91}" type="presOf" srcId="{3EC5180E-D660-CF48-92C5-88EEF6DB8A92}" destId="{FB4941FC-40D7-9641-8F7A-700128F2E794}" srcOrd="0" destOrd="0" presId="urn:microsoft.com/office/officeart/2005/8/layout/StepDownProcess"/>
    <dgm:cxn modelId="{B65F07BD-9AF2-A045-964F-E7CC81008AAB}" srcId="{4D089FC7-E53E-C948-96E9-96991246A1D4}" destId="{0BAF8E26-0497-9140-B3F1-C7FFA66BF7AC}" srcOrd="0" destOrd="0" parTransId="{73790393-9D7C-104A-A494-E68CBA15A37E}" sibTransId="{74C726BF-4A1D-C44F-AE7D-5040D7A49A62}"/>
    <dgm:cxn modelId="{CBE48377-D0FA-7C4A-A1CF-CEA155851366}" srcId="{D8EE9889-294C-8E40-9608-A9F7C481F338}" destId="{3EC5180E-D660-CF48-92C5-88EEF6DB8A92}" srcOrd="3" destOrd="0" parTransId="{6064FCE1-D6F4-7A47-BA09-EA21C5B61E5C}" sibTransId="{2ACCB86B-4330-6847-8BC0-1B3D9D8D7380}"/>
    <dgm:cxn modelId="{7EE67DB5-50A4-D444-874B-EEA9DAAD0FE6}" srcId="{D8EE9889-294C-8E40-9608-A9F7C481F338}" destId="{92FC5A1A-BC15-484E-8D6A-BA4489521F95}" srcOrd="0" destOrd="0" parTransId="{D7C07B8F-B764-0F42-A91A-00712CB17138}" sibTransId="{C60D1E74-FF1F-BB4B-8497-58BA811562DF}"/>
    <dgm:cxn modelId="{9D5BF0B8-B3FE-CF4F-A39B-7AE10D5E56B6}" srcId="{4E1C6217-1712-1C44-93A0-719963A86478}" destId="{3A6CFD17-35F8-DB4A-B791-FCC844711085}" srcOrd="0" destOrd="0" parTransId="{EEFA87CD-759B-E34C-B611-44D2D0600BF4}" sibTransId="{4E3469C7-35BA-D046-8514-E47CA34FF6D6}"/>
    <dgm:cxn modelId="{48E08763-8690-E243-B4C0-D56A5BA66A5E}" srcId="{92FC5A1A-BC15-484E-8D6A-BA4489521F95}" destId="{7D996526-00F0-D849-94A8-B5794047B457}" srcOrd="0" destOrd="0" parTransId="{A484FD1F-F411-4845-ADF4-249D331158BD}" sibTransId="{BDE95F90-D072-1641-9002-87E1D15B1DAF}"/>
    <dgm:cxn modelId="{D9D8EE24-4E05-DA4E-AE70-8AE9B7AB9640}" type="presOf" srcId="{D8EE9889-294C-8E40-9608-A9F7C481F338}" destId="{F275DDFE-D0DC-FA4D-9AC2-334BACD951E3}" srcOrd="0" destOrd="0" presId="urn:microsoft.com/office/officeart/2005/8/layout/StepDownProcess"/>
    <dgm:cxn modelId="{5B3B3163-431A-D940-A8D0-3AED3868405A}" type="presOf" srcId="{4E1C6217-1712-1C44-93A0-719963A86478}" destId="{130AC56C-05BD-9D42-94F2-932B0AB762F5}" srcOrd="0" destOrd="0" presId="urn:microsoft.com/office/officeart/2005/8/layout/StepDownProcess"/>
    <dgm:cxn modelId="{AD35F1DC-ACA9-9541-9E0D-30A8E23B0739}" type="presOf" srcId="{3A6CFD17-35F8-DB4A-B791-FCC844711085}" destId="{3E8F6E94-7C52-4D43-BA34-2DA23D843CEB}" srcOrd="0" destOrd="0" presId="urn:microsoft.com/office/officeart/2005/8/layout/StepDownProcess"/>
    <dgm:cxn modelId="{6AC8D1ED-9CB1-3041-A828-2A3B11779711}" type="presOf" srcId="{7D996526-00F0-D849-94A8-B5794047B457}" destId="{7C7E0B78-053D-0649-9E5F-102CA0D74E60}" srcOrd="0" destOrd="0" presId="urn:microsoft.com/office/officeart/2005/8/layout/StepDownProcess"/>
    <dgm:cxn modelId="{D233B53E-1EE4-C74A-BBA2-88765714F6EB}" type="presOf" srcId="{0BAF8E26-0497-9140-B3F1-C7FFA66BF7AC}" destId="{9AF2AD3F-C917-5D42-B847-C881A9916850}" srcOrd="0" destOrd="0" presId="urn:microsoft.com/office/officeart/2005/8/layout/StepDownProcess"/>
    <dgm:cxn modelId="{53B9E720-BA60-AB4B-A156-61EA2D402F56}" type="presOf" srcId="{4D089FC7-E53E-C948-96E9-96991246A1D4}" destId="{32591999-17CB-E448-A833-DAC24C7F7E28}" srcOrd="0" destOrd="0" presId="urn:microsoft.com/office/officeart/2005/8/layout/StepDownProcess"/>
    <dgm:cxn modelId="{4AB66A9B-377D-4E41-83A1-68E879EF2F3E}" srcId="{D8EE9889-294C-8E40-9608-A9F7C481F338}" destId="{4D089FC7-E53E-C948-96E9-96991246A1D4}" srcOrd="2" destOrd="0" parTransId="{E483E2C8-5DB0-454C-9674-8E1B0F20A420}" sibTransId="{E9530945-B0D0-4444-8804-D65372FC4F1E}"/>
    <dgm:cxn modelId="{3D64F668-7F31-F242-B470-A93C59EC110B}" type="presOf" srcId="{92FC5A1A-BC15-484E-8D6A-BA4489521F95}" destId="{8738ED1C-DA36-FA44-82BD-9DBC27EF972C}" srcOrd="0" destOrd="0" presId="urn:microsoft.com/office/officeart/2005/8/layout/StepDownProcess"/>
    <dgm:cxn modelId="{85D707AC-BEF8-8349-9ACA-61655581AA66}" srcId="{D8EE9889-294C-8E40-9608-A9F7C481F338}" destId="{4E1C6217-1712-1C44-93A0-719963A86478}" srcOrd="1" destOrd="0" parTransId="{FFBF9648-C7CA-3045-9B86-AE35657EC507}" sibTransId="{355DEDD7-67EE-7947-9E39-4C50683D793D}"/>
    <dgm:cxn modelId="{1512D09F-2337-5F46-B210-486B53C34D6E}" type="presParOf" srcId="{F275DDFE-D0DC-FA4D-9AC2-334BACD951E3}" destId="{C912D983-09D3-7944-911D-41DEEE789D53}" srcOrd="0" destOrd="0" presId="urn:microsoft.com/office/officeart/2005/8/layout/StepDownProcess"/>
    <dgm:cxn modelId="{BBEDADF5-2A78-5C44-8D7C-454B483BB1E2}" type="presParOf" srcId="{C912D983-09D3-7944-911D-41DEEE789D53}" destId="{307EB7A7-133B-9A41-9A92-C4EF35EC9127}" srcOrd="0" destOrd="0" presId="urn:microsoft.com/office/officeart/2005/8/layout/StepDownProcess"/>
    <dgm:cxn modelId="{CE2420DA-861B-2B40-9ADB-E3D973A0C11B}" type="presParOf" srcId="{C912D983-09D3-7944-911D-41DEEE789D53}" destId="{8738ED1C-DA36-FA44-82BD-9DBC27EF972C}" srcOrd="1" destOrd="0" presId="urn:microsoft.com/office/officeart/2005/8/layout/StepDownProcess"/>
    <dgm:cxn modelId="{FC357388-E49F-3548-8D82-46DE44054D88}" type="presParOf" srcId="{C912D983-09D3-7944-911D-41DEEE789D53}" destId="{7C7E0B78-053D-0649-9E5F-102CA0D74E60}" srcOrd="2" destOrd="0" presId="urn:microsoft.com/office/officeart/2005/8/layout/StepDownProcess"/>
    <dgm:cxn modelId="{F8F41977-2333-0445-A6C8-DBC4B72938AA}" type="presParOf" srcId="{F275DDFE-D0DC-FA4D-9AC2-334BACD951E3}" destId="{0100C518-ED75-5349-BE13-BDFD8B081385}" srcOrd="1" destOrd="0" presId="urn:microsoft.com/office/officeart/2005/8/layout/StepDownProcess"/>
    <dgm:cxn modelId="{876856F3-DACF-5447-B2FF-93D718D3547A}" type="presParOf" srcId="{F275DDFE-D0DC-FA4D-9AC2-334BACD951E3}" destId="{92FCD62D-9BB5-4C4A-8156-150B012ADB1E}" srcOrd="2" destOrd="0" presId="urn:microsoft.com/office/officeart/2005/8/layout/StepDownProcess"/>
    <dgm:cxn modelId="{5CC2DEB9-D21C-B14E-9215-50BE1E74A502}" type="presParOf" srcId="{92FCD62D-9BB5-4C4A-8156-150B012ADB1E}" destId="{072370B3-0417-DC4B-A7B7-2D6234565E83}" srcOrd="0" destOrd="0" presId="urn:microsoft.com/office/officeart/2005/8/layout/StepDownProcess"/>
    <dgm:cxn modelId="{CF37B0D0-13AE-8045-A7E4-2E3162B2F608}" type="presParOf" srcId="{92FCD62D-9BB5-4C4A-8156-150B012ADB1E}" destId="{130AC56C-05BD-9D42-94F2-932B0AB762F5}" srcOrd="1" destOrd="0" presId="urn:microsoft.com/office/officeart/2005/8/layout/StepDownProcess"/>
    <dgm:cxn modelId="{2B31F4ED-A01F-074A-BFB8-942F65CA5BEA}" type="presParOf" srcId="{92FCD62D-9BB5-4C4A-8156-150B012ADB1E}" destId="{3E8F6E94-7C52-4D43-BA34-2DA23D843CEB}" srcOrd="2" destOrd="0" presId="urn:microsoft.com/office/officeart/2005/8/layout/StepDownProcess"/>
    <dgm:cxn modelId="{A98329E0-B68C-0E4D-8FBE-10050E158BDE}" type="presParOf" srcId="{F275DDFE-D0DC-FA4D-9AC2-334BACD951E3}" destId="{FA8304AF-0F46-B14F-B1F1-0AC977709CD5}" srcOrd="3" destOrd="0" presId="urn:microsoft.com/office/officeart/2005/8/layout/StepDownProcess"/>
    <dgm:cxn modelId="{7F2DE609-A82B-B545-A3F1-332175722604}" type="presParOf" srcId="{F275DDFE-D0DC-FA4D-9AC2-334BACD951E3}" destId="{048BB4C4-02D7-F842-B04F-FC59C6BFC44A}" srcOrd="4" destOrd="0" presId="urn:microsoft.com/office/officeart/2005/8/layout/StepDownProcess"/>
    <dgm:cxn modelId="{896E3A0F-EEFE-D344-BB03-902F6EEF7D79}" type="presParOf" srcId="{048BB4C4-02D7-F842-B04F-FC59C6BFC44A}" destId="{B258E624-3B7F-AF41-A821-12EF11CA329E}" srcOrd="0" destOrd="0" presId="urn:microsoft.com/office/officeart/2005/8/layout/StepDownProcess"/>
    <dgm:cxn modelId="{A291318F-368A-F944-8DDE-8DCB8086425E}" type="presParOf" srcId="{048BB4C4-02D7-F842-B04F-FC59C6BFC44A}" destId="{32591999-17CB-E448-A833-DAC24C7F7E28}" srcOrd="1" destOrd="0" presId="urn:microsoft.com/office/officeart/2005/8/layout/StepDownProcess"/>
    <dgm:cxn modelId="{57F05FE3-89AA-4C4D-B4F0-9D505AE6A1AA}" type="presParOf" srcId="{048BB4C4-02D7-F842-B04F-FC59C6BFC44A}" destId="{9AF2AD3F-C917-5D42-B847-C881A9916850}" srcOrd="2" destOrd="0" presId="urn:microsoft.com/office/officeart/2005/8/layout/StepDownProcess"/>
    <dgm:cxn modelId="{CEE9A1B1-81BA-1848-A6AB-B77574C2ADD2}" type="presParOf" srcId="{F275DDFE-D0DC-FA4D-9AC2-334BACD951E3}" destId="{1F21C892-1ADC-2449-BAE5-696B779D9887}" srcOrd="5" destOrd="0" presId="urn:microsoft.com/office/officeart/2005/8/layout/StepDownProcess"/>
    <dgm:cxn modelId="{83B79BD9-B03E-FE40-BF1D-EB14D5D94DAA}" type="presParOf" srcId="{F275DDFE-D0DC-FA4D-9AC2-334BACD951E3}" destId="{CE877C20-5B06-0A4F-B8F2-19CF6873D7C3}" srcOrd="6" destOrd="0" presId="urn:microsoft.com/office/officeart/2005/8/layout/StepDownProcess"/>
    <dgm:cxn modelId="{77488098-9A61-CC4C-B8C0-B5668F627075}" type="presParOf" srcId="{CE877C20-5B06-0A4F-B8F2-19CF6873D7C3}" destId="{FB4941FC-40D7-9641-8F7A-700128F2E794}"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6F9FBB-815C-994F-967F-8C6E60CAD45D}" type="doc">
      <dgm:prSet loTypeId="urn:microsoft.com/office/officeart/2005/8/layout/pyramid1" loCatId="" qsTypeId="urn:microsoft.com/office/officeart/2005/8/quickstyle/3d2" qsCatId="3D" csTypeId="urn:microsoft.com/office/officeart/2005/8/colors/accent1_2" csCatId="accent1" phldr="1"/>
      <dgm:spPr/>
    </dgm:pt>
    <dgm:pt modelId="{261A3188-7DFB-004C-B445-495808A0C691}">
      <dgm:prSet phldrT="[文本]"/>
      <dgm:spPr>
        <a:solidFill>
          <a:schemeClr val="accent6">
            <a:lumMod val="40000"/>
            <a:lumOff val="60000"/>
          </a:schemeClr>
        </a:solidFill>
      </dgm:spPr>
      <dgm:t>
        <a:bodyPr/>
        <a:lstStyle/>
        <a:p>
          <a:r>
            <a:rPr lang="en-US" altLang="zh-CN" dirty="0"/>
            <a:t>5.</a:t>
          </a:r>
          <a:r>
            <a:rPr lang="zh-CN" altLang="en-US" dirty="0"/>
            <a:t>自我实现需要</a:t>
          </a:r>
        </a:p>
      </dgm:t>
    </dgm:pt>
    <dgm:pt modelId="{5891A5DE-4CEE-7F4D-A4FD-D397AC6B7976}" type="parTrans" cxnId="{5892FBAC-C13B-CF4F-95D1-4C60AC56D40A}">
      <dgm:prSet/>
      <dgm:spPr/>
      <dgm:t>
        <a:bodyPr/>
        <a:lstStyle/>
        <a:p>
          <a:endParaRPr lang="zh-CN" altLang="en-US"/>
        </a:p>
      </dgm:t>
    </dgm:pt>
    <dgm:pt modelId="{6D4A2E62-DCDA-BA4B-9D81-8790AC5C78BF}" type="sibTrans" cxnId="{5892FBAC-C13B-CF4F-95D1-4C60AC56D40A}">
      <dgm:prSet/>
      <dgm:spPr/>
      <dgm:t>
        <a:bodyPr/>
        <a:lstStyle/>
        <a:p>
          <a:endParaRPr lang="zh-CN" altLang="en-US"/>
        </a:p>
      </dgm:t>
    </dgm:pt>
    <dgm:pt modelId="{FF39A8DF-888F-B048-B6F4-64D1F40D159A}">
      <dgm:prSet phldrT="[文本]"/>
      <dgm:spPr>
        <a:gradFill rotWithShape="0">
          <a:gsLst>
            <a:gs pos="100000">
              <a:srgbClr val="FFC000"/>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gradFill>
      </dgm:spPr>
      <dgm:t>
        <a:bodyPr/>
        <a:lstStyle/>
        <a:p>
          <a:r>
            <a:rPr lang="en-US" altLang="zh-CN" dirty="0"/>
            <a:t>2.</a:t>
          </a:r>
          <a:r>
            <a:rPr lang="zh-CN" altLang="en-US" dirty="0"/>
            <a:t>安全需要</a:t>
          </a:r>
        </a:p>
      </dgm:t>
    </dgm:pt>
    <dgm:pt modelId="{175D6969-5789-BC4E-9371-DE02C70F25FE}" type="parTrans" cxnId="{9BF56D48-5525-074D-BF40-4E0FDB3FCF2F}">
      <dgm:prSet/>
      <dgm:spPr/>
      <dgm:t>
        <a:bodyPr/>
        <a:lstStyle/>
        <a:p>
          <a:endParaRPr lang="zh-CN" altLang="en-US"/>
        </a:p>
      </dgm:t>
    </dgm:pt>
    <dgm:pt modelId="{552CA9E4-7386-2745-9459-1EB16033D7AA}" type="sibTrans" cxnId="{9BF56D48-5525-074D-BF40-4E0FDB3FCF2F}">
      <dgm:prSet/>
      <dgm:spPr/>
      <dgm:t>
        <a:bodyPr/>
        <a:lstStyle/>
        <a:p>
          <a:endParaRPr lang="zh-CN" altLang="en-US"/>
        </a:p>
      </dgm:t>
    </dgm:pt>
    <dgm:pt modelId="{6793CD40-660A-5545-9D22-754D95945CC2}">
      <dgm:prSet phldrT="[文本]"/>
      <dgm:spPr>
        <a:gradFill rotWithShape="0">
          <a:gsLst>
            <a:gs pos="100000">
              <a:srgbClr val="DE7337"/>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gradFill>
      </dgm:spPr>
      <dgm:t>
        <a:bodyPr/>
        <a:lstStyle/>
        <a:p>
          <a:r>
            <a:rPr lang="en-US" altLang="zh-CN" dirty="0"/>
            <a:t>1.</a:t>
          </a:r>
          <a:r>
            <a:rPr lang="zh-CN" altLang="en-US" dirty="0"/>
            <a:t>生理需要</a:t>
          </a:r>
        </a:p>
      </dgm:t>
    </dgm:pt>
    <dgm:pt modelId="{ED104B9D-1709-C04C-B49B-66C1E0D00442}" type="parTrans" cxnId="{4FC60927-5776-8B46-9036-25D59631EABD}">
      <dgm:prSet/>
      <dgm:spPr/>
      <dgm:t>
        <a:bodyPr/>
        <a:lstStyle/>
        <a:p>
          <a:endParaRPr lang="zh-CN" altLang="en-US"/>
        </a:p>
      </dgm:t>
    </dgm:pt>
    <dgm:pt modelId="{4773DF28-D891-6B4B-ABE3-22284BD206EE}" type="sibTrans" cxnId="{4FC60927-5776-8B46-9036-25D59631EABD}">
      <dgm:prSet/>
      <dgm:spPr/>
      <dgm:t>
        <a:bodyPr/>
        <a:lstStyle/>
        <a:p>
          <a:endParaRPr lang="zh-CN" altLang="en-US"/>
        </a:p>
      </dgm:t>
    </dgm:pt>
    <dgm:pt modelId="{A26DE4CD-82BE-A949-BA40-754C93F5C087}">
      <dgm:prSet/>
      <dgm:spPr/>
      <dgm:t>
        <a:bodyPr/>
        <a:lstStyle/>
        <a:p>
          <a:r>
            <a:rPr lang="en-US" altLang="zh-CN" dirty="0"/>
            <a:t>4.</a:t>
          </a:r>
          <a:r>
            <a:rPr lang="zh-CN" altLang="en-US" dirty="0"/>
            <a:t>尊重需要</a:t>
          </a:r>
        </a:p>
      </dgm:t>
    </dgm:pt>
    <dgm:pt modelId="{71775217-EBF0-994E-B045-C360696E4F9D}" type="parTrans" cxnId="{2843520D-1A3C-4B42-AB01-2B3C78B4D529}">
      <dgm:prSet/>
      <dgm:spPr/>
      <dgm:t>
        <a:bodyPr/>
        <a:lstStyle/>
        <a:p>
          <a:endParaRPr lang="zh-CN" altLang="en-US"/>
        </a:p>
      </dgm:t>
    </dgm:pt>
    <dgm:pt modelId="{4BB2D0AA-4509-FD4D-9818-6196E02BB789}" type="sibTrans" cxnId="{2843520D-1A3C-4B42-AB01-2B3C78B4D529}">
      <dgm:prSet/>
      <dgm:spPr/>
      <dgm:t>
        <a:bodyPr/>
        <a:lstStyle/>
        <a:p>
          <a:endParaRPr lang="zh-CN" altLang="en-US"/>
        </a:p>
      </dgm:t>
    </dgm:pt>
    <dgm:pt modelId="{0519FE15-B1A8-8D42-A7DA-0B910BB2EF85}">
      <dgm:prSet/>
      <dgm:spPr>
        <a:gradFill rotWithShape="0">
          <a:gsLst>
            <a:gs pos="0">
              <a:srgbClr val="00B050"/>
            </a:gs>
            <a:gs pos="100000">
              <a:schemeClr val="accent1">
                <a:hueOff val="0"/>
                <a:satOff val="0"/>
                <a:lumOff val="0"/>
                <a:alphaOff val="0"/>
                <a:satMod val="110000"/>
                <a:lumMod val="100000"/>
                <a:shade val="100000"/>
              </a:schemeClr>
            </a:gs>
            <a:gs pos="98000">
              <a:schemeClr val="accent1">
                <a:hueOff val="0"/>
                <a:satOff val="0"/>
                <a:lumOff val="0"/>
                <a:alphaOff val="0"/>
                <a:lumMod val="99000"/>
                <a:satMod val="120000"/>
                <a:shade val="78000"/>
              </a:schemeClr>
            </a:gs>
          </a:gsLst>
        </a:gradFill>
      </dgm:spPr>
      <dgm:t>
        <a:bodyPr/>
        <a:lstStyle/>
        <a:p>
          <a:r>
            <a:rPr lang="en-US" altLang="zh-CN" dirty="0"/>
            <a:t>3.</a:t>
          </a:r>
          <a:r>
            <a:rPr lang="zh-CN" altLang="en-US" dirty="0"/>
            <a:t>社交需要</a:t>
          </a:r>
        </a:p>
      </dgm:t>
    </dgm:pt>
    <dgm:pt modelId="{D4AB80D8-0780-A34F-B062-0AEAB4579EA2}" type="parTrans" cxnId="{EBAB50F9-C2C5-5C45-A13A-F4784E7D7B64}">
      <dgm:prSet/>
      <dgm:spPr/>
      <dgm:t>
        <a:bodyPr/>
        <a:lstStyle/>
        <a:p>
          <a:endParaRPr lang="zh-CN" altLang="en-US"/>
        </a:p>
      </dgm:t>
    </dgm:pt>
    <dgm:pt modelId="{0AB4F18C-2489-A34A-91D2-311BFF33A326}" type="sibTrans" cxnId="{EBAB50F9-C2C5-5C45-A13A-F4784E7D7B64}">
      <dgm:prSet/>
      <dgm:spPr/>
      <dgm:t>
        <a:bodyPr/>
        <a:lstStyle/>
        <a:p>
          <a:endParaRPr lang="zh-CN" altLang="en-US"/>
        </a:p>
      </dgm:t>
    </dgm:pt>
    <dgm:pt modelId="{AD5A84A3-2F3F-A24C-B1E9-26DCE3B73B52}" type="pres">
      <dgm:prSet presAssocID="{3C6F9FBB-815C-994F-967F-8C6E60CAD45D}" presName="Name0" presStyleCnt="0">
        <dgm:presLayoutVars>
          <dgm:dir/>
          <dgm:animLvl val="lvl"/>
          <dgm:resizeHandles val="exact"/>
        </dgm:presLayoutVars>
      </dgm:prSet>
      <dgm:spPr/>
    </dgm:pt>
    <dgm:pt modelId="{F1150847-467C-C54D-866E-20DF094144E4}" type="pres">
      <dgm:prSet presAssocID="{261A3188-7DFB-004C-B445-495808A0C691}" presName="Name8" presStyleCnt="0"/>
      <dgm:spPr/>
    </dgm:pt>
    <dgm:pt modelId="{E93A3AFD-D186-1F43-A5E6-D577E106228B}" type="pres">
      <dgm:prSet presAssocID="{261A3188-7DFB-004C-B445-495808A0C691}" presName="level" presStyleLbl="node1" presStyleIdx="0" presStyleCnt="5">
        <dgm:presLayoutVars>
          <dgm:chMax val="1"/>
          <dgm:bulletEnabled val="1"/>
        </dgm:presLayoutVars>
      </dgm:prSet>
      <dgm:spPr/>
      <dgm:t>
        <a:bodyPr/>
        <a:lstStyle/>
        <a:p>
          <a:endParaRPr lang="zh-CN" altLang="en-US"/>
        </a:p>
      </dgm:t>
    </dgm:pt>
    <dgm:pt modelId="{7BAF1B15-8D03-9341-8007-333ADA337EA0}" type="pres">
      <dgm:prSet presAssocID="{261A3188-7DFB-004C-B445-495808A0C691}" presName="levelTx" presStyleLbl="revTx" presStyleIdx="0" presStyleCnt="0">
        <dgm:presLayoutVars>
          <dgm:chMax val="1"/>
          <dgm:bulletEnabled val="1"/>
        </dgm:presLayoutVars>
      </dgm:prSet>
      <dgm:spPr/>
      <dgm:t>
        <a:bodyPr/>
        <a:lstStyle/>
        <a:p>
          <a:endParaRPr lang="zh-CN" altLang="en-US"/>
        </a:p>
      </dgm:t>
    </dgm:pt>
    <dgm:pt modelId="{09AE06C4-1851-614B-ACC7-9ED943380BC1}" type="pres">
      <dgm:prSet presAssocID="{A26DE4CD-82BE-A949-BA40-754C93F5C087}" presName="Name8" presStyleCnt="0"/>
      <dgm:spPr/>
    </dgm:pt>
    <dgm:pt modelId="{492578E5-62D2-9D42-9ADA-FFC0E620A9DC}" type="pres">
      <dgm:prSet presAssocID="{A26DE4CD-82BE-A949-BA40-754C93F5C087}" presName="level" presStyleLbl="node1" presStyleIdx="1" presStyleCnt="5">
        <dgm:presLayoutVars>
          <dgm:chMax val="1"/>
          <dgm:bulletEnabled val="1"/>
        </dgm:presLayoutVars>
      </dgm:prSet>
      <dgm:spPr/>
      <dgm:t>
        <a:bodyPr/>
        <a:lstStyle/>
        <a:p>
          <a:endParaRPr lang="zh-CN" altLang="en-US"/>
        </a:p>
      </dgm:t>
    </dgm:pt>
    <dgm:pt modelId="{560D4C9F-5193-DF4F-A23E-A82FEB21D91D}" type="pres">
      <dgm:prSet presAssocID="{A26DE4CD-82BE-A949-BA40-754C93F5C087}" presName="levelTx" presStyleLbl="revTx" presStyleIdx="0" presStyleCnt="0">
        <dgm:presLayoutVars>
          <dgm:chMax val="1"/>
          <dgm:bulletEnabled val="1"/>
        </dgm:presLayoutVars>
      </dgm:prSet>
      <dgm:spPr/>
      <dgm:t>
        <a:bodyPr/>
        <a:lstStyle/>
        <a:p>
          <a:endParaRPr lang="zh-CN" altLang="en-US"/>
        </a:p>
      </dgm:t>
    </dgm:pt>
    <dgm:pt modelId="{E86E0694-C616-B246-8860-5F1C8633376D}" type="pres">
      <dgm:prSet presAssocID="{0519FE15-B1A8-8D42-A7DA-0B910BB2EF85}" presName="Name8" presStyleCnt="0"/>
      <dgm:spPr/>
    </dgm:pt>
    <dgm:pt modelId="{791B2718-B9AF-BB45-9782-F0294AFD73EC}" type="pres">
      <dgm:prSet presAssocID="{0519FE15-B1A8-8D42-A7DA-0B910BB2EF85}" presName="level" presStyleLbl="node1" presStyleIdx="2" presStyleCnt="5">
        <dgm:presLayoutVars>
          <dgm:chMax val="1"/>
          <dgm:bulletEnabled val="1"/>
        </dgm:presLayoutVars>
      </dgm:prSet>
      <dgm:spPr/>
      <dgm:t>
        <a:bodyPr/>
        <a:lstStyle/>
        <a:p>
          <a:endParaRPr lang="zh-CN" altLang="en-US"/>
        </a:p>
      </dgm:t>
    </dgm:pt>
    <dgm:pt modelId="{ADE425A7-7085-1E42-9A51-4660D4C12ACC}" type="pres">
      <dgm:prSet presAssocID="{0519FE15-B1A8-8D42-A7DA-0B910BB2EF85}" presName="levelTx" presStyleLbl="revTx" presStyleIdx="0" presStyleCnt="0">
        <dgm:presLayoutVars>
          <dgm:chMax val="1"/>
          <dgm:bulletEnabled val="1"/>
        </dgm:presLayoutVars>
      </dgm:prSet>
      <dgm:spPr/>
      <dgm:t>
        <a:bodyPr/>
        <a:lstStyle/>
        <a:p>
          <a:endParaRPr lang="zh-CN" altLang="en-US"/>
        </a:p>
      </dgm:t>
    </dgm:pt>
    <dgm:pt modelId="{BFE92619-05BE-9C43-A526-9E1FF4769107}" type="pres">
      <dgm:prSet presAssocID="{FF39A8DF-888F-B048-B6F4-64D1F40D159A}" presName="Name8" presStyleCnt="0"/>
      <dgm:spPr/>
    </dgm:pt>
    <dgm:pt modelId="{1F1C72AD-79CE-7A4E-93A6-DFB1CF758C78}" type="pres">
      <dgm:prSet presAssocID="{FF39A8DF-888F-B048-B6F4-64D1F40D159A}" presName="level" presStyleLbl="node1" presStyleIdx="3" presStyleCnt="5">
        <dgm:presLayoutVars>
          <dgm:chMax val="1"/>
          <dgm:bulletEnabled val="1"/>
        </dgm:presLayoutVars>
      </dgm:prSet>
      <dgm:spPr/>
      <dgm:t>
        <a:bodyPr/>
        <a:lstStyle/>
        <a:p>
          <a:endParaRPr lang="zh-CN" altLang="en-US"/>
        </a:p>
      </dgm:t>
    </dgm:pt>
    <dgm:pt modelId="{B2FED819-7F20-C545-97A9-444AEE0B7DF0}" type="pres">
      <dgm:prSet presAssocID="{FF39A8DF-888F-B048-B6F4-64D1F40D159A}" presName="levelTx" presStyleLbl="revTx" presStyleIdx="0" presStyleCnt="0">
        <dgm:presLayoutVars>
          <dgm:chMax val="1"/>
          <dgm:bulletEnabled val="1"/>
        </dgm:presLayoutVars>
      </dgm:prSet>
      <dgm:spPr/>
      <dgm:t>
        <a:bodyPr/>
        <a:lstStyle/>
        <a:p>
          <a:endParaRPr lang="zh-CN" altLang="en-US"/>
        </a:p>
      </dgm:t>
    </dgm:pt>
    <dgm:pt modelId="{114AE849-08D1-5A42-8A0D-B510ABBFE96E}" type="pres">
      <dgm:prSet presAssocID="{6793CD40-660A-5545-9D22-754D95945CC2}" presName="Name8" presStyleCnt="0"/>
      <dgm:spPr/>
    </dgm:pt>
    <dgm:pt modelId="{077069A3-B8E0-9346-B6B2-AC009825BBE6}" type="pres">
      <dgm:prSet presAssocID="{6793CD40-660A-5545-9D22-754D95945CC2}" presName="level" presStyleLbl="node1" presStyleIdx="4" presStyleCnt="5" custLinFactNeighborX="-923" custLinFactNeighborY="-1118">
        <dgm:presLayoutVars>
          <dgm:chMax val="1"/>
          <dgm:bulletEnabled val="1"/>
        </dgm:presLayoutVars>
      </dgm:prSet>
      <dgm:spPr/>
      <dgm:t>
        <a:bodyPr/>
        <a:lstStyle/>
        <a:p>
          <a:endParaRPr lang="zh-CN" altLang="en-US"/>
        </a:p>
      </dgm:t>
    </dgm:pt>
    <dgm:pt modelId="{1700AA10-E4E1-7742-8F1E-191D8431C31A}" type="pres">
      <dgm:prSet presAssocID="{6793CD40-660A-5545-9D22-754D95945CC2}" presName="levelTx" presStyleLbl="revTx" presStyleIdx="0" presStyleCnt="0">
        <dgm:presLayoutVars>
          <dgm:chMax val="1"/>
          <dgm:bulletEnabled val="1"/>
        </dgm:presLayoutVars>
      </dgm:prSet>
      <dgm:spPr/>
      <dgm:t>
        <a:bodyPr/>
        <a:lstStyle/>
        <a:p>
          <a:endParaRPr lang="zh-CN" altLang="en-US"/>
        </a:p>
      </dgm:t>
    </dgm:pt>
  </dgm:ptLst>
  <dgm:cxnLst>
    <dgm:cxn modelId="{45B94808-CC36-FF4A-8C64-7D148B6495DA}" type="presOf" srcId="{0519FE15-B1A8-8D42-A7DA-0B910BB2EF85}" destId="{791B2718-B9AF-BB45-9782-F0294AFD73EC}" srcOrd="0" destOrd="0" presId="urn:microsoft.com/office/officeart/2005/8/layout/pyramid1"/>
    <dgm:cxn modelId="{4FC60927-5776-8B46-9036-25D59631EABD}" srcId="{3C6F9FBB-815C-994F-967F-8C6E60CAD45D}" destId="{6793CD40-660A-5545-9D22-754D95945CC2}" srcOrd="4" destOrd="0" parTransId="{ED104B9D-1709-C04C-B49B-66C1E0D00442}" sibTransId="{4773DF28-D891-6B4B-ABE3-22284BD206EE}"/>
    <dgm:cxn modelId="{EBAB50F9-C2C5-5C45-A13A-F4784E7D7B64}" srcId="{3C6F9FBB-815C-994F-967F-8C6E60CAD45D}" destId="{0519FE15-B1A8-8D42-A7DA-0B910BB2EF85}" srcOrd="2" destOrd="0" parTransId="{D4AB80D8-0780-A34F-B062-0AEAB4579EA2}" sibTransId="{0AB4F18C-2489-A34A-91D2-311BFF33A326}"/>
    <dgm:cxn modelId="{2843520D-1A3C-4B42-AB01-2B3C78B4D529}" srcId="{3C6F9FBB-815C-994F-967F-8C6E60CAD45D}" destId="{A26DE4CD-82BE-A949-BA40-754C93F5C087}" srcOrd="1" destOrd="0" parTransId="{71775217-EBF0-994E-B045-C360696E4F9D}" sibTransId="{4BB2D0AA-4509-FD4D-9818-6196E02BB789}"/>
    <dgm:cxn modelId="{EEE5CFD7-C89B-014E-9C29-F28B30EEACD3}" type="presOf" srcId="{261A3188-7DFB-004C-B445-495808A0C691}" destId="{7BAF1B15-8D03-9341-8007-333ADA337EA0}" srcOrd="1" destOrd="0" presId="urn:microsoft.com/office/officeart/2005/8/layout/pyramid1"/>
    <dgm:cxn modelId="{DC4DE073-2DD7-7547-AEBB-D9C477243795}" type="presOf" srcId="{6793CD40-660A-5545-9D22-754D95945CC2}" destId="{077069A3-B8E0-9346-B6B2-AC009825BBE6}" srcOrd="0" destOrd="0" presId="urn:microsoft.com/office/officeart/2005/8/layout/pyramid1"/>
    <dgm:cxn modelId="{5892FBAC-C13B-CF4F-95D1-4C60AC56D40A}" srcId="{3C6F9FBB-815C-994F-967F-8C6E60CAD45D}" destId="{261A3188-7DFB-004C-B445-495808A0C691}" srcOrd="0" destOrd="0" parTransId="{5891A5DE-4CEE-7F4D-A4FD-D397AC6B7976}" sibTransId="{6D4A2E62-DCDA-BA4B-9D81-8790AC5C78BF}"/>
    <dgm:cxn modelId="{9BF56D48-5525-074D-BF40-4E0FDB3FCF2F}" srcId="{3C6F9FBB-815C-994F-967F-8C6E60CAD45D}" destId="{FF39A8DF-888F-B048-B6F4-64D1F40D159A}" srcOrd="3" destOrd="0" parTransId="{175D6969-5789-BC4E-9371-DE02C70F25FE}" sibTransId="{552CA9E4-7386-2745-9459-1EB16033D7AA}"/>
    <dgm:cxn modelId="{496F8789-B1B4-8F46-8010-2C98887A4928}" type="presOf" srcId="{3C6F9FBB-815C-994F-967F-8C6E60CAD45D}" destId="{AD5A84A3-2F3F-A24C-B1E9-26DCE3B73B52}" srcOrd="0" destOrd="0" presId="urn:microsoft.com/office/officeart/2005/8/layout/pyramid1"/>
    <dgm:cxn modelId="{7E0F00A0-5C92-9242-AAF0-9223FDB31299}" type="presOf" srcId="{261A3188-7DFB-004C-B445-495808A0C691}" destId="{E93A3AFD-D186-1F43-A5E6-D577E106228B}" srcOrd="0" destOrd="0" presId="urn:microsoft.com/office/officeart/2005/8/layout/pyramid1"/>
    <dgm:cxn modelId="{10F55478-D4C7-3641-9B56-DAF5CDEA1D41}" type="presOf" srcId="{6793CD40-660A-5545-9D22-754D95945CC2}" destId="{1700AA10-E4E1-7742-8F1E-191D8431C31A}" srcOrd="1" destOrd="0" presId="urn:microsoft.com/office/officeart/2005/8/layout/pyramid1"/>
    <dgm:cxn modelId="{6C2096A7-D6AF-4D4A-96B9-EAE2FB75496E}" type="presOf" srcId="{FF39A8DF-888F-B048-B6F4-64D1F40D159A}" destId="{B2FED819-7F20-C545-97A9-444AEE0B7DF0}" srcOrd="1" destOrd="0" presId="urn:microsoft.com/office/officeart/2005/8/layout/pyramid1"/>
    <dgm:cxn modelId="{3E23F89C-1558-FC44-9521-E5F4F2068C9D}" type="presOf" srcId="{A26DE4CD-82BE-A949-BA40-754C93F5C087}" destId="{492578E5-62D2-9D42-9ADA-FFC0E620A9DC}" srcOrd="0" destOrd="0" presId="urn:microsoft.com/office/officeart/2005/8/layout/pyramid1"/>
    <dgm:cxn modelId="{7AED2BEE-04B5-EE43-8EDD-72FC310C9A2C}" type="presOf" srcId="{0519FE15-B1A8-8D42-A7DA-0B910BB2EF85}" destId="{ADE425A7-7085-1E42-9A51-4660D4C12ACC}" srcOrd="1" destOrd="0" presId="urn:microsoft.com/office/officeart/2005/8/layout/pyramid1"/>
    <dgm:cxn modelId="{0290C0A4-8276-174E-A534-2937615F2D93}" type="presOf" srcId="{A26DE4CD-82BE-A949-BA40-754C93F5C087}" destId="{560D4C9F-5193-DF4F-A23E-A82FEB21D91D}" srcOrd="1" destOrd="0" presId="urn:microsoft.com/office/officeart/2005/8/layout/pyramid1"/>
    <dgm:cxn modelId="{D2D3E126-DD27-F848-81D6-43E9F974D800}" type="presOf" srcId="{FF39A8DF-888F-B048-B6F4-64D1F40D159A}" destId="{1F1C72AD-79CE-7A4E-93A6-DFB1CF758C78}" srcOrd="0" destOrd="0" presId="urn:microsoft.com/office/officeart/2005/8/layout/pyramid1"/>
    <dgm:cxn modelId="{8A4FB9D3-4030-3743-A737-825A41E3218B}" type="presParOf" srcId="{AD5A84A3-2F3F-A24C-B1E9-26DCE3B73B52}" destId="{F1150847-467C-C54D-866E-20DF094144E4}" srcOrd="0" destOrd="0" presId="urn:microsoft.com/office/officeart/2005/8/layout/pyramid1"/>
    <dgm:cxn modelId="{36702097-0E57-6442-B677-29CD3E70924D}" type="presParOf" srcId="{F1150847-467C-C54D-866E-20DF094144E4}" destId="{E93A3AFD-D186-1F43-A5E6-D577E106228B}" srcOrd="0" destOrd="0" presId="urn:microsoft.com/office/officeart/2005/8/layout/pyramid1"/>
    <dgm:cxn modelId="{8A07138C-EFB0-1E41-A844-E971E5225A28}" type="presParOf" srcId="{F1150847-467C-C54D-866E-20DF094144E4}" destId="{7BAF1B15-8D03-9341-8007-333ADA337EA0}" srcOrd="1" destOrd="0" presId="urn:microsoft.com/office/officeart/2005/8/layout/pyramid1"/>
    <dgm:cxn modelId="{D4DCA4C7-4315-F840-BDAA-B310DC152727}" type="presParOf" srcId="{AD5A84A3-2F3F-A24C-B1E9-26DCE3B73B52}" destId="{09AE06C4-1851-614B-ACC7-9ED943380BC1}" srcOrd="1" destOrd="0" presId="urn:microsoft.com/office/officeart/2005/8/layout/pyramid1"/>
    <dgm:cxn modelId="{75EA57BC-2CB5-2647-B6B2-875DFFA34F25}" type="presParOf" srcId="{09AE06C4-1851-614B-ACC7-9ED943380BC1}" destId="{492578E5-62D2-9D42-9ADA-FFC0E620A9DC}" srcOrd="0" destOrd="0" presId="urn:microsoft.com/office/officeart/2005/8/layout/pyramid1"/>
    <dgm:cxn modelId="{2A287434-9F19-F643-847D-0E2EFD8C2E08}" type="presParOf" srcId="{09AE06C4-1851-614B-ACC7-9ED943380BC1}" destId="{560D4C9F-5193-DF4F-A23E-A82FEB21D91D}" srcOrd="1" destOrd="0" presId="urn:microsoft.com/office/officeart/2005/8/layout/pyramid1"/>
    <dgm:cxn modelId="{2ABE7340-3ED4-9F4B-B970-D690AF3E8FDB}" type="presParOf" srcId="{AD5A84A3-2F3F-A24C-B1E9-26DCE3B73B52}" destId="{E86E0694-C616-B246-8860-5F1C8633376D}" srcOrd="2" destOrd="0" presId="urn:microsoft.com/office/officeart/2005/8/layout/pyramid1"/>
    <dgm:cxn modelId="{B5E5F8AA-ABA2-1641-83C5-862C54E26F80}" type="presParOf" srcId="{E86E0694-C616-B246-8860-5F1C8633376D}" destId="{791B2718-B9AF-BB45-9782-F0294AFD73EC}" srcOrd="0" destOrd="0" presId="urn:microsoft.com/office/officeart/2005/8/layout/pyramid1"/>
    <dgm:cxn modelId="{B65BC981-9903-C742-B3EB-9F6F4517ADBA}" type="presParOf" srcId="{E86E0694-C616-B246-8860-5F1C8633376D}" destId="{ADE425A7-7085-1E42-9A51-4660D4C12ACC}" srcOrd="1" destOrd="0" presId="urn:microsoft.com/office/officeart/2005/8/layout/pyramid1"/>
    <dgm:cxn modelId="{B960C71E-46B3-964A-A66A-3773CE2240F8}" type="presParOf" srcId="{AD5A84A3-2F3F-A24C-B1E9-26DCE3B73B52}" destId="{BFE92619-05BE-9C43-A526-9E1FF4769107}" srcOrd="3" destOrd="0" presId="urn:microsoft.com/office/officeart/2005/8/layout/pyramid1"/>
    <dgm:cxn modelId="{1D0D1739-B57D-534D-8772-8F34793A46AC}" type="presParOf" srcId="{BFE92619-05BE-9C43-A526-9E1FF4769107}" destId="{1F1C72AD-79CE-7A4E-93A6-DFB1CF758C78}" srcOrd="0" destOrd="0" presId="urn:microsoft.com/office/officeart/2005/8/layout/pyramid1"/>
    <dgm:cxn modelId="{F513CF3F-EA1F-314C-866E-97CEC262A0D1}" type="presParOf" srcId="{BFE92619-05BE-9C43-A526-9E1FF4769107}" destId="{B2FED819-7F20-C545-97A9-444AEE0B7DF0}" srcOrd="1" destOrd="0" presId="urn:microsoft.com/office/officeart/2005/8/layout/pyramid1"/>
    <dgm:cxn modelId="{AE49C382-2808-494B-98E6-32C981BF750D}" type="presParOf" srcId="{AD5A84A3-2F3F-A24C-B1E9-26DCE3B73B52}" destId="{114AE849-08D1-5A42-8A0D-B510ABBFE96E}" srcOrd="4" destOrd="0" presId="urn:microsoft.com/office/officeart/2005/8/layout/pyramid1"/>
    <dgm:cxn modelId="{C542D684-A555-8143-A00A-EB46B68355B8}" type="presParOf" srcId="{114AE849-08D1-5A42-8A0D-B510ABBFE96E}" destId="{077069A3-B8E0-9346-B6B2-AC009825BBE6}" srcOrd="0" destOrd="0" presId="urn:microsoft.com/office/officeart/2005/8/layout/pyramid1"/>
    <dgm:cxn modelId="{FEA7B966-F049-3B4C-887B-233707C9E3BA}" type="presParOf" srcId="{114AE849-08D1-5A42-8A0D-B510ABBFE96E}" destId="{1700AA10-E4E1-7742-8F1E-191D8431C31A}"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CD1E8E-48F8-A543-B516-17828EAB492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zh-CN" altLang="en-US"/>
        </a:p>
      </dgm:t>
    </dgm:pt>
    <dgm:pt modelId="{BAD2FEFE-6D7F-C54E-8047-457ED7C3BF2D}">
      <dgm:prSet phldrT="[文本]" custT="1"/>
      <dgm:spPr>
        <a:solidFill>
          <a:srgbClr val="FFC000"/>
        </a:solidFill>
      </dgm:spPr>
      <dgm:t>
        <a:bodyPr/>
        <a:lstStyle/>
        <a:p>
          <a:r>
            <a:rPr lang="zh-CN" altLang="en-US" sz="2000" b="1" dirty="0"/>
            <a:t>积极方面</a:t>
          </a:r>
        </a:p>
      </dgm:t>
    </dgm:pt>
    <dgm:pt modelId="{76D668DB-6732-2E47-A0FD-698A2AD9DB3F}" type="parTrans" cxnId="{6B39BF78-3581-2744-B8FF-8BEC0B179392}">
      <dgm:prSet/>
      <dgm:spPr/>
      <dgm:t>
        <a:bodyPr/>
        <a:lstStyle/>
        <a:p>
          <a:endParaRPr lang="zh-CN" altLang="en-US"/>
        </a:p>
      </dgm:t>
    </dgm:pt>
    <dgm:pt modelId="{3CF26BDC-CE2E-594D-993C-068F3017506B}" type="sibTrans" cxnId="{6B39BF78-3581-2744-B8FF-8BEC0B179392}">
      <dgm:prSet/>
      <dgm:spPr/>
      <dgm:t>
        <a:bodyPr/>
        <a:lstStyle/>
        <a:p>
          <a:endParaRPr lang="zh-CN" altLang="en-US"/>
        </a:p>
      </dgm:t>
    </dgm:pt>
    <dgm:pt modelId="{5515FEE7-EB54-F847-AE0E-CFF52D19487A}">
      <dgm:prSet phldrT="[文本]" custT="1"/>
      <dgm:spPr/>
      <dgm:t>
        <a:bodyPr/>
        <a:lstStyle/>
        <a:p>
          <a:pPr>
            <a:buFont typeface="Arial" panose="020B0604020202020204" pitchFamily="34" charset="0"/>
            <a:buChar char="•"/>
          </a:pPr>
          <a:r>
            <a:rPr lang="en-US" altLang="zh-CN" sz="1800" dirty="0"/>
            <a:t>①</a:t>
          </a:r>
          <a:r>
            <a:rPr lang="zh-CN" sz="1800" dirty="0"/>
            <a:t>马斯洛从人的需要出发探索人的激励诱因，抓住了激励问题的关键；</a:t>
          </a:r>
          <a:endParaRPr lang="zh-CN" altLang="en-US" sz="1800" dirty="0"/>
        </a:p>
      </dgm:t>
    </dgm:pt>
    <dgm:pt modelId="{AFFD95FA-668B-8240-BDCF-2EB710E1995F}" type="parTrans" cxnId="{BEF8B9CD-A3B4-4244-9284-A8FD442D390F}">
      <dgm:prSet/>
      <dgm:spPr/>
      <dgm:t>
        <a:bodyPr/>
        <a:lstStyle/>
        <a:p>
          <a:endParaRPr lang="zh-CN" altLang="en-US"/>
        </a:p>
      </dgm:t>
    </dgm:pt>
    <dgm:pt modelId="{60BF5754-72B7-834D-BA2E-E5964C67CD91}" type="sibTrans" cxnId="{BEF8B9CD-A3B4-4244-9284-A8FD442D390F}">
      <dgm:prSet/>
      <dgm:spPr/>
      <dgm:t>
        <a:bodyPr/>
        <a:lstStyle/>
        <a:p>
          <a:endParaRPr lang="zh-CN" altLang="en-US"/>
        </a:p>
      </dgm:t>
    </dgm:pt>
    <dgm:pt modelId="{362E9FCB-97E8-FD4A-806A-A81C33A17679}">
      <dgm:prSet phldrT="[文本]" custT="1"/>
      <dgm:spPr>
        <a:solidFill>
          <a:srgbClr val="FFC000"/>
        </a:solidFill>
      </dgm:spPr>
      <dgm:t>
        <a:bodyPr/>
        <a:lstStyle/>
        <a:p>
          <a:r>
            <a:rPr lang="zh-CN" altLang="en-US" sz="2000" b="1" dirty="0"/>
            <a:t>局限性</a:t>
          </a:r>
        </a:p>
      </dgm:t>
    </dgm:pt>
    <dgm:pt modelId="{28509124-F96C-C340-A9BE-609B1A9D1FEC}" type="parTrans" cxnId="{4039AFA2-8790-AC40-AEAF-39E85760076C}">
      <dgm:prSet/>
      <dgm:spPr/>
      <dgm:t>
        <a:bodyPr/>
        <a:lstStyle/>
        <a:p>
          <a:endParaRPr lang="zh-CN" altLang="en-US"/>
        </a:p>
      </dgm:t>
    </dgm:pt>
    <dgm:pt modelId="{88DF1E05-B721-0B44-9470-E56B2103F4E3}" type="sibTrans" cxnId="{4039AFA2-8790-AC40-AEAF-39E85760076C}">
      <dgm:prSet/>
      <dgm:spPr/>
      <dgm:t>
        <a:bodyPr/>
        <a:lstStyle/>
        <a:p>
          <a:endParaRPr lang="zh-CN" altLang="en-US"/>
        </a:p>
      </dgm:t>
    </dgm:pt>
    <dgm:pt modelId="{F5000D82-24B1-2C4A-9B2A-E8BF58A88DE6}">
      <dgm:prSet phldrT="[文本]"/>
      <dgm:spPr/>
      <dgm:t>
        <a:bodyPr/>
        <a:lstStyle/>
        <a:p>
          <a:r>
            <a:rPr lang="en-US" altLang="zh-CN" dirty="0"/>
            <a:t>①</a:t>
          </a:r>
          <a:r>
            <a:rPr lang="zh-CN" dirty="0"/>
            <a:t>调查的对象主要是中产以上阶层人们的需要，将其推广缺乏普遍性。</a:t>
          </a:r>
          <a:endParaRPr lang="zh-CN" altLang="en-US" dirty="0"/>
        </a:p>
      </dgm:t>
    </dgm:pt>
    <dgm:pt modelId="{EC2D1645-D584-7C41-876B-0BBFC54A84D5}" type="parTrans" cxnId="{3CB3AAE3-0D77-014B-97B7-582FA1DE564B}">
      <dgm:prSet/>
      <dgm:spPr/>
      <dgm:t>
        <a:bodyPr/>
        <a:lstStyle/>
        <a:p>
          <a:endParaRPr lang="zh-CN" altLang="en-US"/>
        </a:p>
      </dgm:t>
    </dgm:pt>
    <dgm:pt modelId="{34A498C7-1B15-1E48-99B5-ADAE7B44FA76}" type="sibTrans" cxnId="{3CB3AAE3-0D77-014B-97B7-582FA1DE564B}">
      <dgm:prSet/>
      <dgm:spPr/>
      <dgm:t>
        <a:bodyPr/>
        <a:lstStyle/>
        <a:p>
          <a:endParaRPr lang="zh-CN" altLang="en-US"/>
        </a:p>
      </dgm:t>
    </dgm:pt>
    <dgm:pt modelId="{3EF2F961-F95F-8042-B12B-CCCFE0F30D25}">
      <dgm:prSet custT="1"/>
      <dgm:spPr/>
      <dgm:t>
        <a:bodyPr/>
        <a:lstStyle/>
        <a:p>
          <a:pPr>
            <a:buNone/>
          </a:pPr>
          <a:r>
            <a:rPr lang="en-US" altLang="zh-CN" sz="1800" dirty="0"/>
            <a:t>②</a:t>
          </a:r>
          <a:r>
            <a:rPr lang="zh-CN" sz="1800" dirty="0"/>
            <a:t>马斯洛指出人的需要有一个从低级向高级发展的过程，基本上符合人类需要发展的一般规律。</a:t>
          </a:r>
        </a:p>
      </dgm:t>
    </dgm:pt>
    <dgm:pt modelId="{420FA8D8-DBC7-5A4C-8B45-058E693AB229}" type="parTrans" cxnId="{78FD32AD-0409-AB47-8929-CCD1DF5FB153}">
      <dgm:prSet/>
      <dgm:spPr/>
      <dgm:t>
        <a:bodyPr/>
        <a:lstStyle/>
        <a:p>
          <a:endParaRPr lang="zh-CN" altLang="en-US"/>
        </a:p>
      </dgm:t>
    </dgm:pt>
    <dgm:pt modelId="{F444FDB4-7E3D-B142-ADE0-CC0F09AA8D52}" type="sibTrans" cxnId="{78FD32AD-0409-AB47-8929-CCD1DF5FB153}">
      <dgm:prSet/>
      <dgm:spPr/>
      <dgm:t>
        <a:bodyPr/>
        <a:lstStyle/>
        <a:p>
          <a:endParaRPr lang="zh-CN" altLang="en-US"/>
        </a:p>
      </dgm:t>
    </dgm:pt>
    <dgm:pt modelId="{8722CB33-9D3F-824D-B050-7F42FBDF9F82}">
      <dgm:prSet/>
      <dgm:spPr/>
      <dgm:t>
        <a:bodyPr/>
        <a:lstStyle/>
        <a:p>
          <a:pPr>
            <a:buNone/>
          </a:pPr>
          <a:endParaRPr lang="zh-CN" altLang="en-US" sz="1500" dirty="0"/>
        </a:p>
      </dgm:t>
    </dgm:pt>
    <dgm:pt modelId="{183C1133-6750-A24D-96A5-15D5553E626F}" type="parTrans" cxnId="{4BF3D8E2-8D5A-5C4E-9B0F-DC53E6794579}">
      <dgm:prSet/>
      <dgm:spPr/>
      <dgm:t>
        <a:bodyPr/>
        <a:lstStyle/>
        <a:p>
          <a:endParaRPr lang="zh-CN" altLang="en-US"/>
        </a:p>
      </dgm:t>
    </dgm:pt>
    <dgm:pt modelId="{1A5352AD-4526-6545-B014-99B9A3827176}" type="sibTrans" cxnId="{4BF3D8E2-8D5A-5C4E-9B0F-DC53E6794579}">
      <dgm:prSet/>
      <dgm:spPr/>
      <dgm:t>
        <a:bodyPr/>
        <a:lstStyle/>
        <a:p>
          <a:endParaRPr lang="zh-CN" altLang="en-US"/>
        </a:p>
      </dgm:t>
    </dgm:pt>
    <dgm:pt modelId="{7EA44AE5-4FB1-7D4B-9821-792E18CAB714}">
      <dgm:prSet/>
      <dgm:spPr/>
      <dgm:t>
        <a:bodyPr/>
        <a:lstStyle/>
        <a:p>
          <a:r>
            <a:rPr lang="en-US" altLang="zh-CN" dirty="0"/>
            <a:t>②</a:t>
          </a:r>
          <a:r>
            <a:rPr lang="zh-CN" dirty="0"/>
            <a:t>实际上人的需要既有天生的，也有后天形成的。</a:t>
          </a:r>
        </a:p>
      </dgm:t>
    </dgm:pt>
    <dgm:pt modelId="{1B6768F8-0BB4-1B4F-9814-D6BBEB622E95}" type="parTrans" cxnId="{5DA2B95D-0559-1C40-839A-A89517C64DDA}">
      <dgm:prSet/>
      <dgm:spPr/>
      <dgm:t>
        <a:bodyPr/>
        <a:lstStyle/>
        <a:p>
          <a:endParaRPr lang="zh-CN" altLang="en-US"/>
        </a:p>
      </dgm:t>
    </dgm:pt>
    <dgm:pt modelId="{ADC9971B-5EC8-C94A-9758-05ECFCF2E332}" type="sibTrans" cxnId="{5DA2B95D-0559-1C40-839A-A89517C64DDA}">
      <dgm:prSet/>
      <dgm:spPr/>
      <dgm:t>
        <a:bodyPr/>
        <a:lstStyle/>
        <a:p>
          <a:endParaRPr lang="zh-CN" altLang="en-US"/>
        </a:p>
      </dgm:t>
    </dgm:pt>
    <dgm:pt modelId="{3DEDB66B-5CCB-0141-8232-297293C5AB7E}">
      <dgm:prSet/>
      <dgm:spPr/>
      <dgm:t>
        <a:bodyPr/>
        <a:lstStyle/>
        <a:p>
          <a:r>
            <a:rPr lang="zh-CN" dirty="0"/>
            <a:t>这种需要的发展观带有明显的机械论</a:t>
          </a:r>
          <a:endParaRPr lang="zh-CN" altLang="en-US" dirty="0"/>
        </a:p>
      </dgm:t>
    </dgm:pt>
    <dgm:pt modelId="{7ED2C3BD-9246-6044-BED7-361CE8ABE6C5}" type="parTrans" cxnId="{3981A915-9D47-CF45-9143-A1EEB36E6CC1}">
      <dgm:prSet/>
      <dgm:spPr/>
      <dgm:t>
        <a:bodyPr/>
        <a:lstStyle/>
        <a:p>
          <a:endParaRPr lang="zh-CN" altLang="en-US"/>
        </a:p>
      </dgm:t>
    </dgm:pt>
    <dgm:pt modelId="{AC56B247-65BA-8B4A-A3BB-87CE6E4EA062}" type="sibTrans" cxnId="{3981A915-9D47-CF45-9143-A1EEB36E6CC1}">
      <dgm:prSet/>
      <dgm:spPr/>
      <dgm:t>
        <a:bodyPr/>
        <a:lstStyle/>
        <a:p>
          <a:endParaRPr lang="zh-CN" altLang="en-US"/>
        </a:p>
      </dgm:t>
    </dgm:pt>
    <dgm:pt modelId="{39FF6A8C-36D1-E642-9E15-173E88DAB624}" type="pres">
      <dgm:prSet presAssocID="{13CD1E8E-48F8-A543-B516-17828EAB492D}" presName="Name0" presStyleCnt="0">
        <dgm:presLayoutVars>
          <dgm:chMax val="2"/>
          <dgm:dir/>
          <dgm:animOne val="branch"/>
          <dgm:animLvl val="lvl"/>
          <dgm:resizeHandles val="exact"/>
        </dgm:presLayoutVars>
      </dgm:prSet>
      <dgm:spPr/>
      <dgm:t>
        <a:bodyPr/>
        <a:lstStyle/>
        <a:p>
          <a:endParaRPr lang="zh-CN" altLang="en-US"/>
        </a:p>
      </dgm:t>
    </dgm:pt>
    <dgm:pt modelId="{8DEFE35B-153C-E648-A873-381D84E8030D}" type="pres">
      <dgm:prSet presAssocID="{13CD1E8E-48F8-A543-B516-17828EAB492D}" presName="Background" presStyleLbl="node1" presStyleIdx="0" presStyleCnt="1" custScaleY="110031"/>
      <dgm:spPr/>
    </dgm:pt>
    <dgm:pt modelId="{1D5B510D-CC43-4248-BAEA-2E725C4CC264}" type="pres">
      <dgm:prSet presAssocID="{13CD1E8E-48F8-A543-B516-17828EAB492D}" presName="Divider" presStyleLbl="callout" presStyleIdx="0" presStyleCnt="1"/>
      <dgm:spPr/>
    </dgm:pt>
    <dgm:pt modelId="{A664C53F-5A5C-0647-A978-7E1B5906F34D}" type="pres">
      <dgm:prSet presAssocID="{13CD1E8E-48F8-A543-B516-17828EAB492D}" presName="ChildText1" presStyleLbl="revTx" presStyleIdx="0" presStyleCnt="0">
        <dgm:presLayoutVars>
          <dgm:chMax val="0"/>
          <dgm:chPref val="0"/>
          <dgm:bulletEnabled val="1"/>
        </dgm:presLayoutVars>
      </dgm:prSet>
      <dgm:spPr/>
      <dgm:t>
        <a:bodyPr/>
        <a:lstStyle/>
        <a:p>
          <a:endParaRPr lang="zh-CN" altLang="en-US"/>
        </a:p>
      </dgm:t>
    </dgm:pt>
    <dgm:pt modelId="{060B2222-A324-D947-B555-486486EEE970}" type="pres">
      <dgm:prSet presAssocID="{13CD1E8E-48F8-A543-B516-17828EAB492D}" presName="ChildText2" presStyleLbl="revTx" presStyleIdx="0" presStyleCnt="0">
        <dgm:presLayoutVars>
          <dgm:chMax val="0"/>
          <dgm:chPref val="0"/>
          <dgm:bulletEnabled val="1"/>
        </dgm:presLayoutVars>
      </dgm:prSet>
      <dgm:spPr/>
      <dgm:t>
        <a:bodyPr/>
        <a:lstStyle/>
        <a:p>
          <a:endParaRPr lang="zh-CN" altLang="en-US"/>
        </a:p>
      </dgm:t>
    </dgm:pt>
    <dgm:pt modelId="{C0000FA2-1613-B74E-B9D0-333FCF27CDB7}" type="pres">
      <dgm:prSet presAssocID="{13CD1E8E-48F8-A543-B516-17828EAB492D}" presName="ParentText1" presStyleLbl="revTx" presStyleIdx="0" presStyleCnt="0">
        <dgm:presLayoutVars>
          <dgm:chMax val="1"/>
          <dgm:chPref val="1"/>
        </dgm:presLayoutVars>
      </dgm:prSet>
      <dgm:spPr/>
      <dgm:t>
        <a:bodyPr/>
        <a:lstStyle/>
        <a:p>
          <a:endParaRPr lang="zh-CN" altLang="en-US"/>
        </a:p>
      </dgm:t>
    </dgm:pt>
    <dgm:pt modelId="{BE93130B-3950-E14D-8005-E81E9B19AD16}" type="pres">
      <dgm:prSet presAssocID="{13CD1E8E-48F8-A543-B516-17828EAB492D}" presName="ParentShape1" presStyleLbl="alignImgPlace1" presStyleIdx="0" presStyleCnt="2">
        <dgm:presLayoutVars/>
      </dgm:prSet>
      <dgm:spPr/>
      <dgm:t>
        <a:bodyPr/>
        <a:lstStyle/>
        <a:p>
          <a:endParaRPr lang="zh-CN" altLang="en-US"/>
        </a:p>
      </dgm:t>
    </dgm:pt>
    <dgm:pt modelId="{39E5B0AA-7D72-DF42-9C96-19686DFC58E7}" type="pres">
      <dgm:prSet presAssocID="{13CD1E8E-48F8-A543-B516-17828EAB492D}" presName="ParentText2" presStyleLbl="revTx" presStyleIdx="0" presStyleCnt="0">
        <dgm:presLayoutVars>
          <dgm:chMax val="1"/>
          <dgm:chPref val="1"/>
        </dgm:presLayoutVars>
      </dgm:prSet>
      <dgm:spPr/>
      <dgm:t>
        <a:bodyPr/>
        <a:lstStyle/>
        <a:p>
          <a:endParaRPr lang="zh-CN" altLang="en-US"/>
        </a:p>
      </dgm:t>
    </dgm:pt>
    <dgm:pt modelId="{8703D4A8-28C8-F242-B751-966AA7863BCF}" type="pres">
      <dgm:prSet presAssocID="{13CD1E8E-48F8-A543-B516-17828EAB492D}" presName="ParentShape2" presStyleLbl="alignImgPlace1" presStyleIdx="1" presStyleCnt="2" custLinFactNeighborY="-8347">
        <dgm:presLayoutVars/>
      </dgm:prSet>
      <dgm:spPr/>
      <dgm:t>
        <a:bodyPr/>
        <a:lstStyle/>
        <a:p>
          <a:endParaRPr lang="zh-CN" altLang="en-US"/>
        </a:p>
      </dgm:t>
    </dgm:pt>
  </dgm:ptLst>
  <dgm:cxnLst>
    <dgm:cxn modelId="{3981A915-9D47-CF45-9143-A1EEB36E6CC1}" srcId="{362E9FCB-97E8-FD4A-806A-A81C33A17679}" destId="{3DEDB66B-5CCB-0141-8232-297293C5AB7E}" srcOrd="2" destOrd="0" parTransId="{7ED2C3BD-9246-6044-BED7-361CE8ABE6C5}" sibTransId="{AC56B247-65BA-8B4A-A3BB-87CE6E4EA062}"/>
    <dgm:cxn modelId="{4039AFA2-8790-AC40-AEAF-39E85760076C}" srcId="{13CD1E8E-48F8-A543-B516-17828EAB492D}" destId="{362E9FCB-97E8-FD4A-806A-A81C33A17679}" srcOrd="1" destOrd="0" parTransId="{28509124-F96C-C340-A9BE-609B1A9D1FEC}" sibTransId="{88DF1E05-B721-0B44-9470-E56B2103F4E3}"/>
    <dgm:cxn modelId="{93EFDC69-D408-0E4E-B63B-A47AE2C8EC3D}" type="presOf" srcId="{8722CB33-9D3F-824D-B050-7F42FBDF9F82}" destId="{A664C53F-5A5C-0647-A978-7E1B5906F34D}" srcOrd="0" destOrd="2" presId="urn:microsoft.com/office/officeart/2009/3/layout/OpposingIdeas"/>
    <dgm:cxn modelId="{A45D9D92-8D2B-3F40-B6EE-0FD2DF76F77D}" type="presOf" srcId="{3DEDB66B-5CCB-0141-8232-297293C5AB7E}" destId="{060B2222-A324-D947-B555-486486EEE970}" srcOrd="0" destOrd="2" presId="urn:microsoft.com/office/officeart/2009/3/layout/OpposingIdeas"/>
    <dgm:cxn modelId="{6EC16A1E-6E48-1B4B-A81D-C49C122E1422}" type="presOf" srcId="{BAD2FEFE-6D7F-C54E-8047-457ED7C3BF2D}" destId="{C0000FA2-1613-B74E-B9D0-333FCF27CDB7}" srcOrd="0" destOrd="0" presId="urn:microsoft.com/office/officeart/2009/3/layout/OpposingIdeas"/>
    <dgm:cxn modelId="{6B39BF78-3581-2744-B8FF-8BEC0B179392}" srcId="{13CD1E8E-48F8-A543-B516-17828EAB492D}" destId="{BAD2FEFE-6D7F-C54E-8047-457ED7C3BF2D}" srcOrd="0" destOrd="0" parTransId="{76D668DB-6732-2E47-A0FD-698A2AD9DB3F}" sibTransId="{3CF26BDC-CE2E-594D-993C-068F3017506B}"/>
    <dgm:cxn modelId="{5DA2B95D-0559-1C40-839A-A89517C64DDA}" srcId="{362E9FCB-97E8-FD4A-806A-A81C33A17679}" destId="{7EA44AE5-4FB1-7D4B-9821-792E18CAB714}" srcOrd="1" destOrd="0" parTransId="{1B6768F8-0BB4-1B4F-9814-D6BBEB622E95}" sibTransId="{ADC9971B-5EC8-C94A-9758-05ECFCF2E332}"/>
    <dgm:cxn modelId="{83D6B70E-8811-0C4C-B228-16D09563C1AA}" type="presOf" srcId="{362E9FCB-97E8-FD4A-806A-A81C33A17679}" destId="{8703D4A8-28C8-F242-B751-966AA7863BCF}" srcOrd="1" destOrd="0" presId="urn:microsoft.com/office/officeart/2009/3/layout/OpposingIdeas"/>
    <dgm:cxn modelId="{26E7AEB1-E519-704E-B153-71111E2FDA28}" type="presOf" srcId="{BAD2FEFE-6D7F-C54E-8047-457ED7C3BF2D}" destId="{BE93130B-3950-E14D-8005-E81E9B19AD16}" srcOrd="1" destOrd="0" presId="urn:microsoft.com/office/officeart/2009/3/layout/OpposingIdeas"/>
    <dgm:cxn modelId="{D68495D7-4FA6-AB44-A0EA-058EDDF15AF2}" type="presOf" srcId="{362E9FCB-97E8-FD4A-806A-A81C33A17679}" destId="{39E5B0AA-7D72-DF42-9C96-19686DFC58E7}" srcOrd="0" destOrd="0" presId="urn:microsoft.com/office/officeart/2009/3/layout/OpposingIdeas"/>
    <dgm:cxn modelId="{80875ADB-ECE9-9242-BB6B-173FD3C2CD97}" type="presOf" srcId="{5515FEE7-EB54-F847-AE0E-CFF52D19487A}" destId="{A664C53F-5A5C-0647-A978-7E1B5906F34D}" srcOrd="0" destOrd="0" presId="urn:microsoft.com/office/officeart/2009/3/layout/OpposingIdeas"/>
    <dgm:cxn modelId="{5FEC7423-BD82-684F-A31B-966E19CA800C}" type="presOf" srcId="{F5000D82-24B1-2C4A-9B2A-E8BF58A88DE6}" destId="{060B2222-A324-D947-B555-486486EEE970}" srcOrd="0" destOrd="0" presId="urn:microsoft.com/office/officeart/2009/3/layout/OpposingIdeas"/>
    <dgm:cxn modelId="{E350A257-38E0-6246-AC4E-084836BB01DE}" type="presOf" srcId="{3EF2F961-F95F-8042-B12B-CCCFE0F30D25}" destId="{A664C53F-5A5C-0647-A978-7E1B5906F34D}" srcOrd="0" destOrd="1" presId="urn:microsoft.com/office/officeart/2009/3/layout/OpposingIdeas"/>
    <dgm:cxn modelId="{A8D73E50-87DD-5342-B733-4FD3E3E3DC41}" type="presOf" srcId="{13CD1E8E-48F8-A543-B516-17828EAB492D}" destId="{39FF6A8C-36D1-E642-9E15-173E88DAB624}" srcOrd="0" destOrd="0" presId="urn:microsoft.com/office/officeart/2009/3/layout/OpposingIdeas"/>
    <dgm:cxn modelId="{4BF3D8E2-8D5A-5C4E-9B0F-DC53E6794579}" srcId="{BAD2FEFE-6D7F-C54E-8047-457ED7C3BF2D}" destId="{8722CB33-9D3F-824D-B050-7F42FBDF9F82}" srcOrd="2" destOrd="0" parTransId="{183C1133-6750-A24D-96A5-15D5553E626F}" sibTransId="{1A5352AD-4526-6545-B014-99B9A3827176}"/>
    <dgm:cxn modelId="{3CB3AAE3-0D77-014B-97B7-582FA1DE564B}" srcId="{362E9FCB-97E8-FD4A-806A-A81C33A17679}" destId="{F5000D82-24B1-2C4A-9B2A-E8BF58A88DE6}" srcOrd="0" destOrd="0" parTransId="{EC2D1645-D584-7C41-876B-0BBFC54A84D5}" sibTransId="{34A498C7-1B15-1E48-99B5-ADAE7B44FA76}"/>
    <dgm:cxn modelId="{BEF8B9CD-A3B4-4244-9284-A8FD442D390F}" srcId="{BAD2FEFE-6D7F-C54E-8047-457ED7C3BF2D}" destId="{5515FEE7-EB54-F847-AE0E-CFF52D19487A}" srcOrd="0" destOrd="0" parTransId="{AFFD95FA-668B-8240-BDCF-2EB710E1995F}" sibTransId="{60BF5754-72B7-834D-BA2E-E5964C67CD91}"/>
    <dgm:cxn modelId="{EB46FD7B-29D1-8145-9682-6BE13E911FD5}" type="presOf" srcId="{7EA44AE5-4FB1-7D4B-9821-792E18CAB714}" destId="{060B2222-A324-D947-B555-486486EEE970}" srcOrd="0" destOrd="1" presId="urn:microsoft.com/office/officeart/2009/3/layout/OpposingIdeas"/>
    <dgm:cxn modelId="{78FD32AD-0409-AB47-8929-CCD1DF5FB153}" srcId="{BAD2FEFE-6D7F-C54E-8047-457ED7C3BF2D}" destId="{3EF2F961-F95F-8042-B12B-CCCFE0F30D25}" srcOrd="1" destOrd="0" parTransId="{420FA8D8-DBC7-5A4C-8B45-058E693AB229}" sibTransId="{F444FDB4-7E3D-B142-ADE0-CC0F09AA8D52}"/>
    <dgm:cxn modelId="{295EDA18-A6A7-0D48-B34E-998C420BC1B2}" type="presParOf" srcId="{39FF6A8C-36D1-E642-9E15-173E88DAB624}" destId="{8DEFE35B-153C-E648-A873-381D84E8030D}" srcOrd="0" destOrd="0" presId="urn:microsoft.com/office/officeart/2009/3/layout/OpposingIdeas"/>
    <dgm:cxn modelId="{E36421B7-2F2E-8749-A183-52AB01F8E482}" type="presParOf" srcId="{39FF6A8C-36D1-E642-9E15-173E88DAB624}" destId="{1D5B510D-CC43-4248-BAEA-2E725C4CC264}" srcOrd="1" destOrd="0" presId="urn:microsoft.com/office/officeart/2009/3/layout/OpposingIdeas"/>
    <dgm:cxn modelId="{B60EF920-E1B6-EA40-AE4C-46BCC05A9699}" type="presParOf" srcId="{39FF6A8C-36D1-E642-9E15-173E88DAB624}" destId="{A664C53F-5A5C-0647-A978-7E1B5906F34D}" srcOrd="2" destOrd="0" presId="urn:microsoft.com/office/officeart/2009/3/layout/OpposingIdeas"/>
    <dgm:cxn modelId="{B8911CF6-8946-FB49-B71E-E113DB34568F}" type="presParOf" srcId="{39FF6A8C-36D1-E642-9E15-173E88DAB624}" destId="{060B2222-A324-D947-B555-486486EEE970}" srcOrd="3" destOrd="0" presId="urn:microsoft.com/office/officeart/2009/3/layout/OpposingIdeas"/>
    <dgm:cxn modelId="{138710A1-AB26-2C44-AD0D-922E0376225C}" type="presParOf" srcId="{39FF6A8C-36D1-E642-9E15-173E88DAB624}" destId="{C0000FA2-1613-B74E-B9D0-333FCF27CDB7}" srcOrd="4" destOrd="0" presId="urn:microsoft.com/office/officeart/2009/3/layout/OpposingIdeas"/>
    <dgm:cxn modelId="{F8EB6F71-948C-F947-B721-679AABD8DBF0}" type="presParOf" srcId="{39FF6A8C-36D1-E642-9E15-173E88DAB624}" destId="{BE93130B-3950-E14D-8005-E81E9B19AD16}" srcOrd="5" destOrd="0" presId="urn:microsoft.com/office/officeart/2009/3/layout/OpposingIdeas"/>
    <dgm:cxn modelId="{D5279963-5A3E-D34A-8202-B315AF983120}" type="presParOf" srcId="{39FF6A8C-36D1-E642-9E15-173E88DAB624}" destId="{39E5B0AA-7D72-DF42-9C96-19686DFC58E7}" srcOrd="6" destOrd="0" presId="urn:microsoft.com/office/officeart/2009/3/layout/OpposingIdeas"/>
    <dgm:cxn modelId="{EE86FE59-7B72-D94D-8358-B45B249C6D42}" type="presParOf" srcId="{39FF6A8C-36D1-E642-9E15-173E88DAB624}" destId="{8703D4A8-28C8-F242-B751-966AA7863BCF}"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CD1E8E-48F8-A543-B516-17828EAB492D}" type="doc">
      <dgm:prSet loTypeId="urn:microsoft.com/office/officeart/2009/3/layout/OpposingIdeas" loCatId="" qsTypeId="urn:microsoft.com/office/officeart/2005/8/quickstyle/simple1" qsCatId="simple" csTypeId="urn:microsoft.com/office/officeart/2005/8/colors/accent1_2" csCatId="accent1" phldr="1"/>
      <dgm:spPr/>
      <dgm:t>
        <a:bodyPr/>
        <a:lstStyle/>
        <a:p>
          <a:endParaRPr lang="zh-CN" altLang="en-US"/>
        </a:p>
      </dgm:t>
    </dgm:pt>
    <dgm:pt modelId="{BAD2FEFE-6D7F-C54E-8047-457ED7C3BF2D}">
      <dgm:prSet phldrT="[文本]" custT="1"/>
      <dgm:spPr>
        <a:solidFill>
          <a:srgbClr val="FFC000"/>
        </a:solidFill>
      </dgm:spPr>
      <dgm:t>
        <a:bodyPr/>
        <a:lstStyle/>
        <a:p>
          <a:r>
            <a:rPr lang="zh-CN" altLang="en-US" sz="2000" b="1" dirty="0"/>
            <a:t>实践意义</a:t>
          </a:r>
        </a:p>
      </dgm:t>
    </dgm:pt>
    <dgm:pt modelId="{76D668DB-6732-2E47-A0FD-698A2AD9DB3F}" type="parTrans" cxnId="{6B39BF78-3581-2744-B8FF-8BEC0B179392}">
      <dgm:prSet/>
      <dgm:spPr/>
      <dgm:t>
        <a:bodyPr/>
        <a:lstStyle/>
        <a:p>
          <a:endParaRPr lang="zh-CN" altLang="en-US"/>
        </a:p>
      </dgm:t>
    </dgm:pt>
    <dgm:pt modelId="{3CF26BDC-CE2E-594D-993C-068F3017506B}" type="sibTrans" cxnId="{6B39BF78-3581-2744-B8FF-8BEC0B179392}">
      <dgm:prSet/>
      <dgm:spPr/>
      <dgm:t>
        <a:bodyPr/>
        <a:lstStyle/>
        <a:p>
          <a:endParaRPr lang="zh-CN" altLang="en-US"/>
        </a:p>
      </dgm:t>
    </dgm:pt>
    <dgm:pt modelId="{5515FEE7-EB54-F847-AE0E-CFF52D19487A}">
      <dgm:prSet phldrT="[文本]" custT="1"/>
      <dgm:spPr/>
      <dgm:t>
        <a:bodyPr/>
        <a:lstStyle/>
        <a:p>
          <a:pPr>
            <a:buFont typeface="Arial" panose="020B0604020202020204" pitchFamily="34" charset="0"/>
            <a:buChar char="•"/>
          </a:pPr>
          <a:r>
            <a:rPr lang="en-US" altLang="zh-CN" sz="1600" dirty="0"/>
            <a:t>①</a:t>
          </a:r>
          <a:r>
            <a:rPr lang="zh-CN" sz="1600" dirty="0"/>
            <a:t>推动了管理者积极致力于培训个体的成就需要；“工作本身应具有挑战性”“组织应该为个体发展提供机遇”等激励措施在组织管理中很有应用价值；</a:t>
          </a:r>
          <a:endParaRPr lang="zh-CN" altLang="en-US" sz="1600" dirty="0"/>
        </a:p>
      </dgm:t>
    </dgm:pt>
    <dgm:pt modelId="{AFFD95FA-668B-8240-BDCF-2EB710E1995F}" type="parTrans" cxnId="{BEF8B9CD-A3B4-4244-9284-A8FD442D390F}">
      <dgm:prSet/>
      <dgm:spPr/>
      <dgm:t>
        <a:bodyPr/>
        <a:lstStyle/>
        <a:p>
          <a:endParaRPr lang="zh-CN" altLang="en-US"/>
        </a:p>
      </dgm:t>
    </dgm:pt>
    <dgm:pt modelId="{60BF5754-72B7-834D-BA2E-E5964C67CD91}" type="sibTrans" cxnId="{BEF8B9CD-A3B4-4244-9284-A8FD442D390F}">
      <dgm:prSet/>
      <dgm:spPr/>
      <dgm:t>
        <a:bodyPr/>
        <a:lstStyle/>
        <a:p>
          <a:endParaRPr lang="zh-CN" altLang="en-US"/>
        </a:p>
      </dgm:t>
    </dgm:pt>
    <dgm:pt modelId="{362E9FCB-97E8-FD4A-806A-A81C33A17679}">
      <dgm:prSet phldrT="[文本]" custT="1"/>
      <dgm:spPr>
        <a:solidFill>
          <a:srgbClr val="FFC000"/>
        </a:solidFill>
      </dgm:spPr>
      <dgm:t>
        <a:bodyPr/>
        <a:lstStyle/>
        <a:p>
          <a:r>
            <a:rPr lang="zh-CN" altLang="en-US" sz="2000" b="1" dirty="0"/>
            <a:t>局限性</a:t>
          </a:r>
        </a:p>
      </dgm:t>
    </dgm:pt>
    <dgm:pt modelId="{28509124-F96C-C340-A9BE-609B1A9D1FEC}" type="parTrans" cxnId="{4039AFA2-8790-AC40-AEAF-39E85760076C}">
      <dgm:prSet/>
      <dgm:spPr/>
      <dgm:t>
        <a:bodyPr/>
        <a:lstStyle/>
        <a:p>
          <a:endParaRPr lang="zh-CN" altLang="en-US"/>
        </a:p>
      </dgm:t>
    </dgm:pt>
    <dgm:pt modelId="{88DF1E05-B721-0B44-9470-E56B2103F4E3}" type="sibTrans" cxnId="{4039AFA2-8790-AC40-AEAF-39E85760076C}">
      <dgm:prSet/>
      <dgm:spPr/>
      <dgm:t>
        <a:bodyPr/>
        <a:lstStyle/>
        <a:p>
          <a:endParaRPr lang="zh-CN" altLang="en-US"/>
        </a:p>
      </dgm:t>
    </dgm:pt>
    <dgm:pt modelId="{F5000D82-24B1-2C4A-9B2A-E8BF58A88DE6}">
      <dgm:prSet phldrT="[文本]" custT="1"/>
      <dgm:spPr/>
      <dgm:t>
        <a:bodyPr/>
        <a:lstStyle/>
        <a:p>
          <a:pPr algn="ctr"/>
          <a:r>
            <a:rPr lang="zh-CN" altLang="en-US" sz="1600" dirty="0"/>
            <a:t>忽视了满足个体低层次需要的意义。</a:t>
          </a:r>
        </a:p>
      </dgm:t>
    </dgm:pt>
    <dgm:pt modelId="{EC2D1645-D584-7C41-876B-0BBFC54A84D5}" type="parTrans" cxnId="{3CB3AAE3-0D77-014B-97B7-582FA1DE564B}">
      <dgm:prSet/>
      <dgm:spPr/>
      <dgm:t>
        <a:bodyPr/>
        <a:lstStyle/>
        <a:p>
          <a:endParaRPr lang="zh-CN" altLang="en-US"/>
        </a:p>
      </dgm:t>
    </dgm:pt>
    <dgm:pt modelId="{34A498C7-1B15-1E48-99B5-ADAE7B44FA76}" type="sibTrans" cxnId="{3CB3AAE3-0D77-014B-97B7-582FA1DE564B}">
      <dgm:prSet/>
      <dgm:spPr/>
      <dgm:t>
        <a:bodyPr/>
        <a:lstStyle/>
        <a:p>
          <a:endParaRPr lang="zh-CN" altLang="en-US"/>
        </a:p>
      </dgm:t>
    </dgm:pt>
    <dgm:pt modelId="{3EF2F961-F95F-8042-B12B-CCCFE0F30D25}">
      <dgm:prSet custT="1"/>
      <dgm:spPr/>
      <dgm:t>
        <a:bodyPr/>
        <a:lstStyle/>
        <a:p>
          <a:pPr>
            <a:buNone/>
          </a:pPr>
          <a:r>
            <a:rPr lang="en-US" altLang="zh-CN" sz="1600" dirty="0"/>
            <a:t>②</a:t>
          </a:r>
          <a:r>
            <a:rPr lang="zh-CN" sz="1600" dirty="0"/>
            <a:t>对成就需要与工作绩效的关系进行了十分有说服力的推断。</a:t>
          </a:r>
        </a:p>
      </dgm:t>
    </dgm:pt>
    <dgm:pt modelId="{420FA8D8-DBC7-5A4C-8B45-058E693AB229}" type="parTrans" cxnId="{78FD32AD-0409-AB47-8929-CCD1DF5FB153}">
      <dgm:prSet/>
      <dgm:spPr/>
      <dgm:t>
        <a:bodyPr/>
        <a:lstStyle/>
        <a:p>
          <a:endParaRPr lang="zh-CN" altLang="en-US"/>
        </a:p>
      </dgm:t>
    </dgm:pt>
    <dgm:pt modelId="{F444FDB4-7E3D-B142-ADE0-CC0F09AA8D52}" type="sibTrans" cxnId="{78FD32AD-0409-AB47-8929-CCD1DF5FB153}">
      <dgm:prSet/>
      <dgm:spPr/>
      <dgm:t>
        <a:bodyPr/>
        <a:lstStyle/>
        <a:p>
          <a:endParaRPr lang="zh-CN" altLang="en-US"/>
        </a:p>
      </dgm:t>
    </dgm:pt>
    <dgm:pt modelId="{8722CB33-9D3F-824D-B050-7F42FBDF9F82}">
      <dgm:prSet/>
      <dgm:spPr/>
      <dgm:t>
        <a:bodyPr/>
        <a:lstStyle/>
        <a:p>
          <a:pPr>
            <a:buNone/>
          </a:pPr>
          <a:endParaRPr lang="zh-CN" altLang="en-US" sz="1500" dirty="0"/>
        </a:p>
      </dgm:t>
    </dgm:pt>
    <dgm:pt modelId="{183C1133-6750-A24D-96A5-15D5553E626F}" type="parTrans" cxnId="{4BF3D8E2-8D5A-5C4E-9B0F-DC53E6794579}">
      <dgm:prSet/>
      <dgm:spPr/>
      <dgm:t>
        <a:bodyPr/>
        <a:lstStyle/>
        <a:p>
          <a:endParaRPr lang="zh-CN" altLang="en-US"/>
        </a:p>
      </dgm:t>
    </dgm:pt>
    <dgm:pt modelId="{1A5352AD-4526-6545-B014-99B9A3827176}" type="sibTrans" cxnId="{4BF3D8E2-8D5A-5C4E-9B0F-DC53E6794579}">
      <dgm:prSet/>
      <dgm:spPr/>
      <dgm:t>
        <a:bodyPr/>
        <a:lstStyle/>
        <a:p>
          <a:endParaRPr lang="zh-CN" altLang="en-US"/>
        </a:p>
      </dgm:t>
    </dgm:pt>
    <dgm:pt modelId="{39FF6A8C-36D1-E642-9E15-173E88DAB624}" type="pres">
      <dgm:prSet presAssocID="{13CD1E8E-48F8-A543-B516-17828EAB492D}" presName="Name0" presStyleCnt="0">
        <dgm:presLayoutVars>
          <dgm:chMax val="2"/>
          <dgm:dir/>
          <dgm:animOne val="branch"/>
          <dgm:animLvl val="lvl"/>
          <dgm:resizeHandles val="exact"/>
        </dgm:presLayoutVars>
      </dgm:prSet>
      <dgm:spPr/>
      <dgm:t>
        <a:bodyPr/>
        <a:lstStyle/>
        <a:p>
          <a:endParaRPr lang="zh-CN" altLang="en-US"/>
        </a:p>
      </dgm:t>
    </dgm:pt>
    <dgm:pt modelId="{8DEFE35B-153C-E648-A873-381D84E8030D}" type="pres">
      <dgm:prSet presAssocID="{13CD1E8E-48F8-A543-B516-17828EAB492D}" presName="Background" presStyleLbl="node1" presStyleIdx="0" presStyleCnt="1" custScaleY="110031"/>
      <dgm:spPr/>
    </dgm:pt>
    <dgm:pt modelId="{1D5B510D-CC43-4248-BAEA-2E725C4CC264}" type="pres">
      <dgm:prSet presAssocID="{13CD1E8E-48F8-A543-B516-17828EAB492D}" presName="Divider" presStyleLbl="callout" presStyleIdx="0" presStyleCnt="1"/>
      <dgm:spPr/>
    </dgm:pt>
    <dgm:pt modelId="{A664C53F-5A5C-0647-A978-7E1B5906F34D}" type="pres">
      <dgm:prSet presAssocID="{13CD1E8E-48F8-A543-B516-17828EAB492D}" presName="ChildText1" presStyleLbl="revTx" presStyleIdx="0" presStyleCnt="0" custLinFactNeighborX="-3050" custLinFactNeighborY="-9604">
        <dgm:presLayoutVars>
          <dgm:chMax val="0"/>
          <dgm:chPref val="0"/>
          <dgm:bulletEnabled val="1"/>
        </dgm:presLayoutVars>
      </dgm:prSet>
      <dgm:spPr/>
      <dgm:t>
        <a:bodyPr/>
        <a:lstStyle/>
        <a:p>
          <a:endParaRPr lang="zh-CN" altLang="en-US"/>
        </a:p>
      </dgm:t>
    </dgm:pt>
    <dgm:pt modelId="{060B2222-A324-D947-B555-486486EEE970}" type="pres">
      <dgm:prSet presAssocID="{13CD1E8E-48F8-A543-B516-17828EAB492D}" presName="ChildText2" presStyleLbl="revTx" presStyleIdx="0" presStyleCnt="0" custFlipVert="0" custScaleY="51268">
        <dgm:presLayoutVars>
          <dgm:chMax val="0"/>
          <dgm:chPref val="0"/>
          <dgm:bulletEnabled val="1"/>
        </dgm:presLayoutVars>
      </dgm:prSet>
      <dgm:spPr/>
      <dgm:t>
        <a:bodyPr/>
        <a:lstStyle/>
        <a:p>
          <a:endParaRPr lang="zh-CN" altLang="en-US"/>
        </a:p>
      </dgm:t>
    </dgm:pt>
    <dgm:pt modelId="{C0000FA2-1613-B74E-B9D0-333FCF27CDB7}" type="pres">
      <dgm:prSet presAssocID="{13CD1E8E-48F8-A543-B516-17828EAB492D}" presName="ParentText1" presStyleLbl="revTx" presStyleIdx="0" presStyleCnt="0">
        <dgm:presLayoutVars>
          <dgm:chMax val="1"/>
          <dgm:chPref val="1"/>
        </dgm:presLayoutVars>
      </dgm:prSet>
      <dgm:spPr/>
      <dgm:t>
        <a:bodyPr/>
        <a:lstStyle/>
        <a:p>
          <a:endParaRPr lang="zh-CN" altLang="en-US"/>
        </a:p>
      </dgm:t>
    </dgm:pt>
    <dgm:pt modelId="{BE93130B-3950-E14D-8005-E81E9B19AD16}" type="pres">
      <dgm:prSet presAssocID="{13CD1E8E-48F8-A543-B516-17828EAB492D}" presName="ParentShape1" presStyleLbl="alignImgPlace1" presStyleIdx="0" presStyleCnt="2" custLinFactNeighborX="-11033" custLinFactNeighborY="12292">
        <dgm:presLayoutVars/>
      </dgm:prSet>
      <dgm:spPr/>
      <dgm:t>
        <a:bodyPr/>
        <a:lstStyle/>
        <a:p>
          <a:endParaRPr lang="zh-CN" altLang="en-US"/>
        </a:p>
      </dgm:t>
    </dgm:pt>
    <dgm:pt modelId="{39E5B0AA-7D72-DF42-9C96-19686DFC58E7}" type="pres">
      <dgm:prSet presAssocID="{13CD1E8E-48F8-A543-B516-17828EAB492D}" presName="ParentText2" presStyleLbl="revTx" presStyleIdx="0" presStyleCnt="0">
        <dgm:presLayoutVars>
          <dgm:chMax val="1"/>
          <dgm:chPref val="1"/>
        </dgm:presLayoutVars>
      </dgm:prSet>
      <dgm:spPr/>
      <dgm:t>
        <a:bodyPr/>
        <a:lstStyle/>
        <a:p>
          <a:endParaRPr lang="zh-CN" altLang="en-US"/>
        </a:p>
      </dgm:t>
    </dgm:pt>
    <dgm:pt modelId="{8703D4A8-28C8-F242-B751-966AA7863BCF}" type="pres">
      <dgm:prSet presAssocID="{13CD1E8E-48F8-A543-B516-17828EAB492D}" presName="ParentShape2" presStyleLbl="alignImgPlace1" presStyleIdx="1" presStyleCnt="2" custLinFactNeighborX="7193" custLinFactNeighborY="-15752">
        <dgm:presLayoutVars/>
      </dgm:prSet>
      <dgm:spPr/>
      <dgm:t>
        <a:bodyPr/>
        <a:lstStyle/>
        <a:p>
          <a:endParaRPr lang="zh-CN" altLang="en-US"/>
        </a:p>
      </dgm:t>
    </dgm:pt>
  </dgm:ptLst>
  <dgm:cxnLst>
    <dgm:cxn modelId="{4039AFA2-8790-AC40-AEAF-39E85760076C}" srcId="{13CD1E8E-48F8-A543-B516-17828EAB492D}" destId="{362E9FCB-97E8-FD4A-806A-A81C33A17679}" srcOrd="1" destOrd="0" parTransId="{28509124-F96C-C340-A9BE-609B1A9D1FEC}" sibTransId="{88DF1E05-B721-0B44-9470-E56B2103F4E3}"/>
    <dgm:cxn modelId="{93EFDC69-D408-0E4E-B63B-A47AE2C8EC3D}" type="presOf" srcId="{8722CB33-9D3F-824D-B050-7F42FBDF9F82}" destId="{A664C53F-5A5C-0647-A978-7E1B5906F34D}" srcOrd="0" destOrd="2" presId="urn:microsoft.com/office/officeart/2009/3/layout/OpposingIdeas"/>
    <dgm:cxn modelId="{6EC16A1E-6E48-1B4B-A81D-C49C122E1422}" type="presOf" srcId="{BAD2FEFE-6D7F-C54E-8047-457ED7C3BF2D}" destId="{C0000FA2-1613-B74E-B9D0-333FCF27CDB7}" srcOrd="0" destOrd="0" presId="urn:microsoft.com/office/officeart/2009/3/layout/OpposingIdeas"/>
    <dgm:cxn modelId="{6B39BF78-3581-2744-B8FF-8BEC0B179392}" srcId="{13CD1E8E-48F8-A543-B516-17828EAB492D}" destId="{BAD2FEFE-6D7F-C54E-8047-457ED7C3BF2D}" srcOrd="0" destOrd="0" parTransId="{76D668DB-6732-2E47-A0FD-698A2AD9DB3F}" sibTransId="{3CF26BDC-CE2E-594D-993C-068F3017506B}"/>
    <dgm:cxn modelId="{83D6B70E-8811-0C4C-B228-16D09563C1AA}" type="presOf" srcId="{362E9FCB-97E8-FD4A-806A-A81C33A17679}" destId="{8703D4A8-28C8-F242-B751-966AA7863BCF}" srcOrd="1" destOrd="0" presId="urn:microsoft.com/office/officeart/2009/3/layout/OpposingIdeas"/>
    <dgm:cxn modelId="{26E7AEB1-E519-704E-B153-71111E2FDA28}" type="presOf" srcId="{BAD2FEFE-6D7F-C54E-8047-457ED7C3BF2D}" destId="{BE93130B-3950-E14D-8005-E81E9B19AD16}" srcOrd="1" destOrd="0" presId="urn:microsoft.com/office/officeart/2009/3/layout/OpposingIdeas"/>
    <dgm:cxn modelId="{D68495D7-4FA6-AB44-A0EA-058EDDF15AF2}" type="presOf" srcId="{362E9FCB-97E8-FD4A-806A-A81C33A17679}" destId="{39E5B0AA-7D72-DF42-9C96-19686DFC58E7}" srcOrd="0" destOrd="0" presId="urn:microsoft.com/office/officeart/2009/3/layout/OpposingIdeas"/>
    <dgm:cxn modelId="{80875ADB-ECE9-9242-BB6B-173FD3C2CD97}" type="presOf" srcId="{5515FEE7-EB54-F847-AE0E-CFF52D19487A}" destId="{A664C53F-5A5C-0647-A978-7E1B5906F34D}" srcOrd="0" destOrd="0" presId="urn:microsoft.com/office/officeart/2009/3/layout/OpposingIdeas"/>
    <dgm:cxn modelId="{5FEC7423-BD82-684F-A31B-966E19CA800C}" type="presOf" srcId="{F5000D82-24B1-2C4A-9B2A-E8BF58A88DE6}" destId="{060B2222-A324-D947-B555-486486EEE970}" srcOrd="0" destOrd="0" presId="urn:microsoft.com/office/officeart/2009/3/layout/OpposingIdeas"/>
    <dgm:cxn modelId="{E350A257-38E0-6246-AC4E-084836BB01DE}" type="presOf" srcId="{3EF2F961-F95F-8042-B12B-CCCFE0F30D25}" destId="{A664C53F-5A5C-0647-A978-7E1B5906F34D}" srcOrd="0" destOrd="1" presId="urn:microsoft.com/office/officeart/2009/3/layout/OpposingIdeas"/>
    <dgm:cxn modelId="{A8D73E50-87DD-5342-B733-4FD3E3E3DC41}" type="presOf" srcId="{13CD1E8E-48F8-A543-B516-17828EAB492D}" destId="{39FF6A8C-36D1-E642-9E15-173E88DAB624}" srcOrd="0" destOrd="0" presId="urn:microsoft.com/office/officeart/2009/3/layout/OpposingIdeas"/>
    <dgm:cxn modelId="{4BF3D8E2-8D5A-5C4E-9B0F-DC53E6794579}" srcId="{BAD2FEFE-6D7F-C54E-8047-457ED7C3BF2D}" destId="{8722CB33-9D3F-824D-B050-7F42FBDF9F82}" srcOrd="2" destOrd="0" parTransId="{183C1133-6750-A24D-96A5-15D5553E626F}" sibTransId="{1A5352AD-4526-6545-B014-99B9A3827176}"/>
    <dgm:cxn modelId="{3CB3AAE3-0D77-014B-97B7-582FA1DE564B}" srcId="{362E9FCB-97E8-FD4A-806A-A81C33A17679}" destId="{F5000D82-24B1-2C4A-9B2A-E8BF58A88DE6}" srcOrd="0" destOrd="0" parTransId="{EC2D1645-D584-7C41-876B-0BBFC54A84D5}" sibTransId="{34A498C7-1B15-1E48-99B5-ADAE7B44FA76}"/>
    <dgm:cxn modelId="{BEF8B9CD-A3B4-4244-9284-A8FD442D390F}" srcId="{BAD2FEFE-6D7F-C54E-8047-457ED7C3BF2D}" destId="{5515FEE7-EB54-F847-AE0E-CFF52D19487A}" srcOrd="0" destOrd="0" parTransId="{AFFD95FA-668B-8240-BDCF-2EB710E1995F}" sibTransId="{60BF5754-72B7-834D-BA2E-E5964C67CD91}"/>
    <dgm:cxn modelId="{78FD32AD-0409-AB47-8929-CCD1DF5FB153}" srcId="{BAD2FEFE-6D7F-C54E-8047-457ED7C3BF2D}" destId="{3EF2F961-F95F-8042-B12B-CCCFE0F30D25}" srcOrd="1" destOrd="0" parTransId="{420FA8D8-DBC7-5A4C-8B45-058E693AB229}" sibTransId="{F444FDB4-7E3D-B142-ADE0-CC0F09AA8D52}"/>
    <dgm:cxn modelId="{295EDA18-A6A7-0D48-B34E-998C420BC1B2}" type="presParOf" srcId="{39FF6A8C-36D1-E642-9E15-173E88DAB624}" destId="{8DEFE35B-153C-E648-A873-381D84E8030D}" srcOrd="0" destOrd="0" presId="urn:microsoft.com/office/officeart/2009/3/layout/OpposingIdeas"/>
    <dgm:cxn modelId="{E36421B7-2F2E-8749-A183-52AB01F8E482}" type="presParOf" srcId="{39FF6A8C-36D1-E642-9E15-173E88DAB624}" destId="{1D5B510D-CC43-4248-BAEA-2E725C4CC264}" srcOrd="1" destOrd="0" presId="urn:microsoft.com/office/officeart/2009/3/layout/OpposingIdeas"/>
    <dgm:cxn modelId="{B60EF920-E1B6-EA40-AE4C-46BCC05A9699}" type="presParOf" srcId="{39FF6A8C-36D1-E642-9E15-173E88DAB624}" destId="{A664C53F-5A5C-0647-A978-7E1B5906F34D}" srcOrd="2" destOrd="0" presId="urn:microsoft.com/office/officeart/2009/3/layout/OpposingIdeas"/>
    <dgm:cxn modelId="{B8911CF6-8946-FB49-B71E-E113DB34568F}" type="presParOf" srcId="{39FF6A8C-36D1-E642-9E15-173E88DAB624}" destId="{060B2222-A324-D947-B555-486486EEE970}" srcOrd="3" destOrd="0" presId="urn:microsoft.com/office/officeart/2009/3/layout/OpposingIdeas"/>
    <dgm:cxn modelId="{138710A1-AB26-2C44-AD0D-922E0376225C}" type="presParOf" srcId="{39FF6A8C-36D1-E642-9E15-173E88DAB624}" destId="{C0000FA2-1613-B74E-B9D0-333FCF27CDB7}" srcOrd="4" destOrd="0" presId="urn:microsoft.com/office/officeart/2009/3/layout/OpposingIdeas"/>
    <dgm:cxn modelId="{F8EB6F71-948C-F947-B721-679AABD8DBF0}" type="presParOf" srcId="{39FF6A8C-36D1-E642-9E15-173E88DAB624}" destId="{BE93130B-3950-E14D-8005-E81E9B19AD16}" srcOrd="5" destOrd="0" presId="urn:microsoft.com/office/officeart/2009/3/layout/OpposingIdeas"/>
    <dgm:cxn modelId="{D5279963-5A3E-D34A-8202-B315AF983120}" type="presParOf" srcId="{39FF6A8C-36D1-E642-9E15-173E88DAB624}" destId="{39E5B0AA-7D72-DF42-9C96-19686DFC58E7}" srcOrd="6" destOrd="0" presId="urn:microsoft.com/office/officeart/2009/3/layout/OpposingIdeas"/>
    <dgm:cxn modelId="{EE86FE59-7B72-D94D-8358-B45B249C6D42}" type="presParOf" srcId="{39FF6A8C-36D1-E642-9E15-173E88DAB624}" destId="{8703D4A8-28C8-F242-B751-966AA7863BCF}" srcOrd="7" destOrd="0" presId="urn:microsoft.com/office/officeart/2009/3/layout/OpposingIdea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43E5AF6-5D02-7B4D-BD7F-F887ABCE70F7}"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zh-CN" altLang="en-US"/>
        </a:p>
      </dgm:t>
    </dgm:pt>
    <dgm:pt modelId="{0A9BF03A-8504-0146-9BD9-592895F795D5}">
      <dgm:prSet phldrT="[文本]"/>
      <dgm:spPr>
        <a:solidFill>
          <a:srgbClr val="DE7337"/>
        </a:solidFill>
      </dgm:spPr>
      <dgm:t>
        <a:bodyPr/>
        <a:lstStyle/>
        <a:p>
          <a:r>
            <a:rPr lang="zh-CN" altLang="en-US" dirty="0"/>
            <a:t>贡献</a:t>
          </a:r>
        </a:p>
      </dgm:t>
    </dgm:pt>
    <dgm:pt modelId="{50F504BD-6418-5447-87E6-60DE804636E8}" type="parTrans" cxnId="{4366A416-8A9B-A446-9B2B-0084BE571C14}">
      <dgm:prSet/>
      <dgm:spPr/>
      <dgm:t>
        <a:bodyPr/>
        <a:lstStyle/>
        <a:p>
          <a:endParaRPr lang="zh-CN" altLang="en-US"/>
        </a:p>
      </dgm:t>
    </dgm:pt>
    <dgm:pt modelId="{A0E15BF6-AB76-8249-AD4E-224B031D1024}" type="sibTrans" cxnId="{4366A416-8A9B-A446-9B2B-0084BE571C14}">
      <dgm:prSet/>
      <dgm:spPr>
        <a:solidFill>
          <a:srgbClr val="DE7337"/>
        </a:solidFill>
      </dgm:spPr>
      <dgm:t>
        <a:bodyPr/>
        <a:lstStyle/>
        <a:p>
          <a:endParaRPr lang="zh-CN" altLang="en-US"/>
        </a:p>
      </dgm:t>
    </dgm:pt>
    <dgm:pt modelId="{98E9F264-E248-ED49-A390-BCD79E464215}">
      <dgm:prSet phldrT="[文本]" custT="1"/>
      <dgm:spPr/>
      <dgm:t>
        <a:bodyPr/>
        <a:lstStyle/>
        <a:p>
          <a:r>
            <a:rPr lang="zh-CN" altLang="en-US" sz="1600" dirty="0"/>
            <a:t>提出了</a:t>
          </a:r>
          <a:r>
            <a:rPr lang="zh-CN" altLang="en-US" sz="1600" dirty="0">
              <a:solidFill>
                <a:srgbClr val="D34721"/>
              </a:solidFill>
            </a:rPr>
            <a:t>相对报酬</a:t>
          </a:r>
          <a:r>
            <a:rPr lang="zh-CN" altLang="en-US" sz="1600" dirty="0"/>
            <a:t>的概念。</a:t>
          </a:r>
        </a:p>
      </dgm:t>
    </dgm:pt>
    <dgm:pt modelId="{682A7B0B-EEC5-B944-894C-B8527629BC7F}" type="parTrans" cxnId="{5DD6E661-59CA-CC42-8E1D-1714C0B91F28}">
      <dgm:prSet/>
      <dgm:spPr/>
      <dgm:t>
        <a:bodyPr/>
        <a:lstStyle/>
        <a:p>
          <a:endParaRPr lang="zh-CN" altLang="en-US"/>
        </a:p>
      </dgm:t>
    </dgm:pt>
    <dgm:pt modelId="{732B1F5C-EF19-DA45-B687-7299F7213240}" type="sibTrans" cxnId="{5DD6E661-59CA-CC42-8E1D-1714C0B91F28}">
      <dgm:prSet/>
      <dgm:spPr/>
      <dgm:t>
        <a:bodyPr/>
        <a:lstStyle/>
        <a:p>
          <a:endParaRPr lang="zh-CN" altLang="en-US"/>
        </a:p>
      </dgm:t>
    </dgm:pt>
    <dgm:pt modelId="{CCD776BD-B1ED-BC40-988F-88902CE9CDC9}">
      <dgm:prSet phldrT="[文本]"/>
      <dgm:spPr>
        <a:solidFill>
          <a:srgbClr val="DE7337"/>
        </a:solidFill>
      </dgm:spPr>
      <dgm:t>
        <a:bodyPr/>
        <a:lstStyle/>
        <a:p>
          <a:r>
            <a:rPr lang="zh-CN" altLang="en-US" dirty="0"/>
            <a:t>启示</a:t>
          </a:r>
        </a:p>
      </dgm:t>
    </dgm:pt>
    <dgm:pt modelId="{ECD98DB7-76A2-004A-B95A-2637F12EF25D}" type="parTrans" cxnId="{A1E7FEF3-7D64-A540-9747-BCEC170ADB24}">
      <dgm:prSet/>
      <dgm:spPr/>
      <dgm:t>
        <a:bodyPr/>
        <a:lstStyle/>
        <a:p>
          <a:endParaRPr lang="zh-CN" altLang="en-US"/>
        </a:p>
      </dgm:t>
    </dgm:pt>
    <dgm:pt modelId="{6F6F1B6A-DC23-F14F-B4CC-07FFDD0DA0E8}" type="sibTrans" cxnId="{A1E7FEF3-7D64-A540-9747-BCEC170ADB24}">
      <dgm:prSet/>
      <dgm:spPr>
        <a:solidFill>
          <a:srgbClr val="DE7337"/>
        </a:solidFill>
      </dgm:spPr>
      <dgm:t>
        <a:bodyPr/>
        <a:lstStyle/>
        <a:p>
          <a:endParaRPr lang="zh-CN" altLang="en-US"/>
        </a:p>
      </dgm:t>
    </dgm:pt>
    <dgm:pt modelId="{D525396A-BF38-9740-A696-DE978B49F2B8}">
      <dgm:prSet phldrT="[文本]" custT="1"/>
      <dgm:spPr/>
      <dgm:t>
        <a:bodyPr/>
        <a:lstStyle/>
        <a:p>
          <a:r>
            <a:rPr lang="zh-CN" altLang="en-US" sz="1600" dirty="0"/>
            <a:t>利用公平感来调动员工的积极性是一种重要的激励手段；强调了管理者的管理行为必须遵循公正原则，以积极引导员工形成正确的公平感。</a:t>
          </a:r>
        </a:p>
      </dgm:t>
    </dgm:pt>
    <dgm:pt modelId="{69A85B8A-9162-6247-AF80-FC03715AF89E}" type="parTrans" cxnId="{E5B260F0-298F-1D4F-9907-BF5666E645E6}">
      <dgm:prSet/>
      <dgm:spPr/>
      <dgm:t>
        <a:bodyPr/>
        <a:lstStyle/>
        <a:p>
          <a:endParaRPr lang="zh-CN" altLang="en-US"/>
        </a:p>
      </dgm:t>
    </dgm:pt>
    <dgm:pt modelId="{468D6555-E6DB-3844-A8C7-18E0FDDE76A0}" type="sibTrans" cxnId="{E5B260F0-298F-1D4F-9907-BF5666E645E6}">
      <dgm:prSet/>
      <dgm:spPr/>
      <dgm:t>
        <a:bodyPr/>
        <a:lstStyle/>
        <a:p>
          <a:endParaRPr lang="zh-CN" altLang="en-US"/>
        </a:p>
      </dgm:t>
    </dgm:pt>
    <dgm:pt modelId="{ED03945A-DBC0-F54D-929F-10B3D367617B}">
      <dgm:prSet phldrT="[文本]"/>
      <dgm:spPr>
        <a:solidFill>
          <a:srgbClr val="DE7337"/>
        </a:solidFill>
      </dgm:spPr>
      <dgm:t>
        <a:bodyPr/>
        <a:lstStyle/>
        <a:p>
          <a:r>
            <a:rPr lang="zh-CN" altLang="en-US" dirty="0"/>
            <a:t>局限性</a:t>
          </a:r>
        </a:p>
      </dgm:t>
    </dgm:pt>
    <dgm:pt modelId="{B3FBB907-2ADB-A044-92E4-7322B55C293B}" type="parTrans" cxnId="{671DAF78-DF7B-7749-8858-54A4C4923B6C}">
      <dgm:prSet/>
      <dgm:spPr/>
      <dgm:t>
        <a:bodyPr/>
        <a:lstStyle/>
        <a:p>
          <a:endParaRPr lang="zh-CN" altLang="en-US"/>
        </a:p>
      </dgm:t>
    </dgm:pt>
    <dgm:pt modelId="{000E1E73-0B84-814D-AC3F-BA01CC1B826A}" type="sibTrans" cxnId="{671DAF78-DF7B-7749-8858-54A4C4923B6C}">
      <dgm:prSet/>
      <dgm:spPr/>
      <dgm:t>
        <a:bodyPr/>
        <a:lstStyle/>
        <a:p>
          <a:endParaRPr lang="zh-CN" altLang="en-US"/>
        </a:p>
      </dgm:t>
    </dgm:pt>
    <dgm:pt modelId="{E83FD48C-127B-C443-8F7F-3496A373EAB5}">
      <dgm:prSet phldrT="[文本]" custT="1"/>
      <dgm:spPr/>
      <dgm:t>
        <a:bodyPr/>
        <a:lstStyle/>
        <a:p>
          <a:r>
            <a:rPr lang="zh-CN" altLang="en-US" sz="1600" dirty="0"/>
            <a:t>不完全信息往往使社会比较脱离客观实际；主观评价易使社会比较失去客观标准；“投入”和“产出”形式的多样性使得社会比较难以进行。</a:t>
          </a:r>
        </a:p>
      </dgm:t>
    </dgm:pt>
    <dgm:pt modelId="{5F7384AC-1FDB-B048-B1D7-1120B4D9AB21}" type="parTrans" cxnId="{CEF61D68-FB1D-4147-BDBB-70AA42FAC96E}">
      <dgm:prSet/>
      <dgm:spPr/>
      <dgm:t>
        <a:bodyPr/>
        <a:lstStyle/>
        <a:p>
          <a:endParaRPr lang="zh-CN" altLang="en-US"/>
        </a:p>
      </dgm:t>
    </dgm:pt>
    <dgm:pt modelId="{F306CDD6-8648-EF41-8FE9-0F15E72E0792}" type="sibTrans" cxnId="{CEF61D68-FB1D-4147-BDBB-70AA42FAC96E}">
      <dgm:prSet/>
      <dgm:spPr/>
      <dgm:t>
        <a:bodyPr/>
        <a:lstStyle/>
        <a:p>
          <a:endParaRPr lang="zh-CN" altLang="en-US"/>
        </a:p>
      </dgm:t>
    </dgm:pt>
    <dgm:pt modelId="{777BBACC-A370-9F4F-AA4B-96022AD745AB}" type="pres">
      <dgm:prSet presAssocID="{D43E5AF6-5D02-7B4D-BD7F-F887ABCE70F7}" presName="Name0" presStyleCnt="0">
        <dgm:presLayoutVars>
          <dgm:dir/>
          <dgm:animLvl val="lvl"/>
          <dgm:resizeHandles val="exact"/>
        </dgm:presLayoutVars>
      </dgm:prSet>
      <dgm:spPr/>
      <dgm:t>
        <a:bodyPr/>
        <a:lstStyle/>
        <a:p>
          <a:endParaRPr lang="zh-CN" altLang="en-US"/>
        </a:p>
      </dgm:t>
    </dgm:pt>
    <dgm:pt modelId="{FA2C6CC2-148B-D048-9724-588CBBEF9E54}" type="pres">
      <dgm:prSet presAssocID="{D43E5AF6-5D02-7B4D-BD7F-F887ABCE70F7}" presName="tSp" presStyleCnt="0"/>
      <dgm:spPr/>
    </dgm:pt>
    <dgm:pt modelId="{436D1904-168B-C147-988F-3636E9FC8102}" type="pres">
      <dgm:prSet presAssocID="{D43E5AF6-5D02-7B4D-BD7F-F887ABCE70F7}" presName="bSp" presStyleCnt="0"/>
      <dgm:spPr/>
    </dgm:pt>
    <dgm:pt modelId="{D03A0A7B-697F-DB46-B2B4-5AA3B7E0A149}" type="pres">
      <dgm:prSet presAssocID="{D43E5AF6-5D02-7B4D-BD7F-F887ABCE70F7}" presName="process" presStyleCnt="0"/>
      <dgm:spPr/>
    </dgm:pt>
    <dgm:pt modelId="{1644412A-A5AA-BD49-B69D-4C3504334234}" type="pres">
      <dgm:prSet presAssocID="{0A9BF03A-8504-0146-9BD9-592895F795D5}" presName="composite1" presStyleCnt="0"/>
      <dgm:spPr/>
    </dgm:pt>
    <dgm:pt modelId="{47E596FE-A02F-5C4B-BD61-E2F57DB4D59D}" type="pres">
      <dgm:prSet presAssocID="{0A9BF03A-8504-0146-9BD9-592895F795D5}" presName="dummyNode1" presStyleLbl="node1" presStyleIdx="0" presStyleCnt="3"/>
      <dgm:spPr/>
    </dgm:pt>
    <dgm:pt modelId="{52EFC44D-0E02-8B42-BEA6-FB9681F5865C}" type="pres">
      <dgm:prSet presAssocID="{0A9BF03A-8504-0146-9BD9-592895F795D5}" presName="childNode1" presStyleLbl="bgAcc1" presStyleIdx="0" presStyleCnt="3">
        <dgm:presLayoutVars>
          <dgm:bulletEnabled val="1"/>
        </dgm:presLayoutVars>
      </dgm:prSet>
      <dgm:spPr/>
      <dgm:t>
        <a:bodyPr/>
        <a:lstStyle/>
        <a:p>
          <a:endParaRPr lang="zh-CN" altLang="en-US"/>
        </a:p>
      </dgm:t>
    </dgm:pt>
    <dgm:pt modelId="{E3BBDED1-5F2D-F045-A56A-8538533E70DB}" type="pres">
      <dgm:prSet presAssocID="{0A9BF03A-8504-0146-9BD9-592895F795D5}" presName="childNode1tx" presStyleLbl="bgAcc1" presStyleIdx="0" presStyleCnt="3">
        <dgm:presLayoutVars>
          <dgm:bulletEnabled val="1"/>
        </dgm:presLayoutVars>
      </dgm:prSet>
      <dgm:spPr/>
      <dgm:t>
        <a:bodyPr/>
        <a:lstStyle/>
        <a:p>
          <a:endParaRPr lang="zh-CN" altLang="en-US"/>
        </a:p>
      </dgm:t>
    </dgm:pt>
    <dgm:pt modelId="{653130D2-F51E-7448-A563-940E901B3DF1}" type="pres">
      <dgm:prSet presAssocID="{0A9BF03A-8504-0146-9BD9-592895F795D5}" presName="parentNode1" presStyleLbl="node1" presStyleIdx="0" presStyleCnt="3">
        <dgm:presLayoutVars>
          <dgm:chMax val="1"/>
          <dgm:bulletEnabled val="1"/>
        </dgm:presLayoutVars>
      </dgm:prSet>
      <dgm:spPr/>
      <dgm:t>
        <a:bodyPr/>
        <a:lstStyle/>
        <a:p>
          <a:endParaRPr lang="zh-CN" altLang="en-US"/>
        </a:p>
      </dgm:t>
    </dgm:pt>
    <dgm:pt modelId="{5E70065D-55CF-224C-ACC5-188C3BE2ED62}" type="pres">
      <dgm:prSet presAssocID="{0A9BF03A-8504-0146-9BD9-592895F795D5}" presName="connSite1" presStyleCnt="0"/>
      <dgm:spPr/>
    </dgm:pt>
    <dgm:pt modelId="{FFDB2AE7-BE51-4F40-99A9-E38F9320D743}" type="pres">
      <dgm:prSet presAssocID="{A0E15BF6-AB76-8249-AD4E-224B031D1024}" presName="Name9" presStyleLbl="sibTrans2D1" presStyleIdx="0" presStyleCnt="2"/>
      <dgm:spPr/>
      <dgm:t>
        <a:bodyPr/>
        <a:lstStyle/>
        <a:p>
          <a:endParaRPr lang="zh-CN" altLang="en-US"/>
        </a:p>
      </dgm:t>
    </dgm:pt>
    <dgm:pt modelId="{A2CDEC59-6110-064E-B1E7-D487DA273FEC}" type="pres">
      <dgm:prSet presAssocID="{CCD776BD-B1ED-BC40-988F-88902CE9CDC9}" presName="composite2" presStyleCnt="0"/>
      <dgm:spPr/>
    </dgm:pt>
    <dgm:pt modelId="{2693E7DD-2E92-8F47-9EAE-E94C0C13AC55}" type="pres">
      <dgm:prSet presAssocID="{CCD776BD-B1ED-BC40-988F-88902CE9CDC9}" presName="dummyNode2" presStyleLbl="node1" presStyleIdx="0" presStyleCnt="3"/>
      <dgm:spPr/>
    </dgm:pt>
    <dgm:pt modelId="{C59D693F-2918-8A48-BF18-928D4BCE4B0C}" type="pres">
      <dgm:prSet presAssocID="{CCD776BD-B1ED-BC40-988F-88902CE9CDC9}" presName="childNode2" presStyleLbl="bgAcc1" presStyleIdx="1" presStyleCnt="3" custScaleX="111160" custScaleY="134377" custLinFactNeighborY="15290">
        <dgm:presLayoutVars>
          <dgm:bulletEnabled val="1"/>
        </dgm:presLayoutVars>
      </dgm:prSet>
      <dgm:spPr/>
      <dgm:t>
        <a:bodyPr/>
        <a:lstStyle/>
        <a:p>
          <a:endParaRPr lang="zh-CN" altLang="en-US"/>
        </a:p>
      </dgm:t>
    </dgm:pt>
    <dgm:pt modelId="{F0871801-6787-0542-883F-99AADEC01C81}" type="pres">
      <dgm:prSet presAssocID="{CCD776BD-B1ED-BC40-988F-88902CE9CDC9}" presName="childNode2tx" presStyleLbl="bgAcc1" presStyleIdx="1" presStyleCnt="3">
        <dgm:presLayoutVars>
          <dgm:bulletEnabled val="1"/>
        </dgm:presLayoutVars>
      </dgm:prSet>
      <dgm:spPr/>
      <dgm:t>
        <a:bodyPr/>
        <a:lstStyle/>
        <a:p>
          <a:endParaRPr lang="zh-CN" altLang="en-US"/>
        </a:p>
      </dgm:t>
    </dgm:pt>
    <dgm:pt modelId="{53B2F6D7-A7A7-814D-A029-54C772FC23F3}" type="pres">
      <dgm:prSet presAssocID="{CCD776BD-B1ED-BC40-988F-88902CE9CDC9}" presName="parentNode2" presStyleLbl="node1" presStyleIdx="1" presStyleCnt="3">
        <dgm:presLayoutVars>
          <dgm:chMax val="0"/>
          <dgm:bulletEnabled val="1"/>
        </dgm:presLayoutVars>
      </dgm:prSet>
      <dgm:spPr/>
      <dgm:t>
        <a:bodyPr/>
        <a:lstStyle/>
        <a:p>
          <a:endParaRPr lang="zh-CN" altLang="en-US"/>
        </a:p>
      </dgm:t>
    </dgm:pt>
    <dgm:pt modelId="{6C4E272D-6E5D-B647-ACE3-A4001B9BB8CB}" type="pres">
      <dgm:prSet presAssocID="{CCD776BD-B1ED-BC40-988F-88902CE9CDC9}" presName="connSite2" presStyleCnt="0"/>
      <dgm:spPr/>
    </dgm:pt>
    <dgm:pt modelId="{556E4B62-8E4D-AE4E-A5B4-88C63625A8BD}" type="pres">
      <dgm:prSet presAssocID="{6F6F1B6A-DC23-F14F-B4CC-07FFDD0DA0E8}" presName="Name18" presStyleLbl="sibTrans2D1" presStyleIdx="1" presStyleCnt="2"/>
      <dgm:spPr/>
      <dgm:t>
        <a:bodyPr/>
        <a:lstStyle/>
        <a:p>
          <a:endParaRPr lang="zh-CN" altLang="en-US"/>
        </a:p>
      </dgm:t>
    </dgm:pt>
    <dgm:pt modelId="{0AB57C66-D2EC-684D-935C-BBCBC6AD913E}" type="pres">
      <dgm:prSet presAssocID="{ED03945A-DBC0-F54D-929F-10B3D367617B}" presName="composite1" presStyleCnt="0"/>
      <dgm:spPr/>
    </dgm:pt>
    <dgm:pt modelId="{314E8A45-3C18-064E-8FC2-B197902CECDA}" type="pres">
      <dgm:prSet presAssocID="{ED03945A-DBC0-F54D-929F-10B3D367617B}" presName="dummyNode1" presStyleLbl="node1" presStyleIdx="1" presStyleCnt="3"/>
      <dgm:spPr/>
    </dgm:pt>
    <dgm:pt modelId="{71397005-669F-8F43-91D5-61627DECF730}" type="pres">
      <dgm:prSet presAssocID="{ED03945A-DBC0-F54D-929F-10B3D367617B}" presName="childNode1" presStyleLbl="bgAcc1" presStyleIdx="2" presStyleCnt="3" custScaleY="138770" custLinFactNeighborY="-11519">
        <dgm:presLayoutVars>
          <dgm:bulletEnabled val="1"/>
        </dgm:presLayoutVars>
      </dgm:prSet>
      <dgm:spPr/>
      <dgm:t>
        <a:bodyPr/>
        <a:lstStyle/>
        <a:p>
          <a:endParaRPr lang="zh-CN" altLang="en-US"/>
        </a:p>
      </dgm:t>
    </dgm:pt>
    <dgm:pt modelId="{9F39CEE8-2476-FB4A-910A-0934C08BAEB1}" type="pres">
      <dgm:prSet presAssocID="{ED03945A-DBC0-F54D-929F-10B3D367617B}" presName="childNode1tx" presStyleLbl="bgAcc1" presStyleIdx="2" presStyleCnt="3">
        <dgm:presLayoutVars>
          <dgm:bulletEnabled val="1"/>
        </dgm:presLayoutVars>
      </dgm:prSet>
      <dgm:spPr/>
      <dgm:t>
        <a:bodyPr/>
        <a:lstStyle/>
        <a:p>
          <a:endParaRPr lang="zh-CN" altLang="en-US"/>
        </a:p>
      </dgm:t>
    </dgm:pt>
    <dgm:pt modelId="{E3D70668-1B2E-1042-AA00-C94549D1BE48}" type="pres">
      <dgm:prSet presAssocID="{ED03945A-DBC0-F54D-929F-10B3D367617B}" presName="parentNode1" presStyleLbl="node1" presStyleIdx="2" presStyleCnt="3">
        <dgm:presLayoutVars>
          <dgm:chMax val="1"/>
          <dgm:bulletEnabled val="1"/>
        </dgm:presLayoutVars>
      </dgm:prSet>
      <dgm:spPr/>
      <dgm:t>
        <a:bodyPr/>
        <a:lstStyle/>
        <a:p>
          <a:endParaRPr lang="zh-CN" altLang="en-US"/>
        </a:p>
      </dgm:t>
    </dgm:pt>
    <dgm:pt modelId="{DC197DD5-3CF6-1B4A-AF81-1C0B0703DF3A}" type="pres">
      <dgm:prSet presAssocID="{ED03945A-DBC0-F54D-929F-10B3D367617B}" presName="connSite1" presStyleCnt="0"/>
      <dgm:spPr/>
    </dgm:pt>
  </dgm:ptLst>
  <dgm:cxnLst>
    <dgm:cxn modelId="{E5B260F0-298F-1D4F-9907-BF5666E645E6}" srcId="{CCD776BD-B1ED-BC40-988F-88902CE9CDC9}" destId="{D525396A-BF38-9740-A696-DE978B49F2B8}" srcOrd="0" destOrd="0" parTransId="{69A85B8A-9162-6247-AF80-FC03715AF89E}" sibTransId="{468D6555-E6DB-3844-A8C7-18E0FDDE76A0}"/>
    <dgm:cxn modelId="{5DD6E661-59CA-CC42-8E1D-1714C0B91F28}" srcId="{0A9BF03A-8504-0146-9BD9-592895F795D5}" destId="{98E9F264-E248-ED49-A390-BCD79E464215}" srcOrd="0" destOrd="0" parTransId="{682A7B0B-EEC5-B944-894C-B8527629BC7F}" sibTransId="{732B1F5C-EF19-DA45-B687-7299F7213240}"/>
    <dgm:cxn modelId="{671DAF78-DF7B-7749-8858-54A4C4923B6C}" srcId="{D43E5AF6-5D02-7B4D-BD7F-F887ABCE70F7}" destId="{ED03945A-DBC0-F54D-929F-10B3D367617B}" srcOrd="2" destOrd="0" parTransId="{B3FBB907-2ADB-A044-92E4-7322B55C293B}" sibTransId="{000E1E73-0B84-814D-AC3F-BA01CC1B826A}"/>
    <dgm:cxn modelId="{C00E5CA8-A5A5-D74A-BAB9-A5650C9F79C1}" type="presOf" srcId="{A0E15BF6-AB76-8249-AD4E-224B031D1024}" destId="{FFDB2AE7-BE51-4F40-99A9-E38F9320D743}" srcOrd="0" destOrd="0" presId="urn:microsoft.com/office/officeart/2005/8/layout/hProcess4"/>
    <dgm:cxn modelId="{AB72D610-345B-AA4A-96CE-FF3899425840}" type="presOf" srcId="{D525396A-BF38-9740-A696-DE978B49F2B8}" destId="{F0871801-6787-0542-883F-99AADEC01C81}" srcOrd="1" destOrd="0" presId="urn:microsoft.com/office/officeart/2005/8/layout/hProcess4"/>
    <dgm:cxn modelId="{21929449-2EA5-6849-AE4F-EAD33FE6BEFB}" type="presOf" srcId="{E83FD48C-127B-C443-8F7F-3496A373EAB5}" destId="{9F39CEE8-2476-FB4A-910A-0934C08BAEB1}" srcOrd="1" destOrd="0" presId="urn:microsoft.com/office/officeart/2005/8/layout/hProcess4"/>
    <dgm:cxn modelId="{C258BC28-F348-A84F-9660-291CB4C0C6F8}" type="presOf" srcId="{98E9F264-E248-ED49-A390-BCD79E464215}" destId="{E3BBDED1-5F2D-F045-A56A-8538533E70DB}" srcOrd="1" destOrd="0" presId="urn:microsoft.com/office/officeart/2005/8/layout/hProcess4"/>
    <dgm:cxn modelId="{079E2013-5496-AA4C-8115-68A4504B2B87}" type="presOf" srcId="{E83FD48C-127B-C443-8F7F-3496A373EAB5}" destId="{71397005-669F-8F43-91D5-61627DECF730}" srcOrd="0" destOrd="0" presId="urn:microsoft.com/office/officeart/2005/8/layout/hProcess4"/>
    <dgm:cxn modelId="{6F4BDA5D-5466-6349-BDFB-59BE8727A754}" type="presOf" srcId="{D525396A-BF38-9740-A696-DE978B49F2B8}" destId="{C59D693F-2918-8A48-BF18-928D4BCE4B0C}" srcOrd="0" destOrd="0" presId="urn:microsoft.com/office/officeart/2005/8/layout/hProcess4"/>
    <dgm:cxn modelId="{A1E7FEF3-7D64-A540-9747-BCEC170ADB24}" srcId="{D43E5AF6-5D02-7B4D-BD7F-F887ABCE70F7}" destId="{CCD776BD-B1ED-BC40-988F-88902CE9CDC9}" srcOrd="1" destOrd="0" parTransId="{ECD98DB7-76A2-004A-B95A-2637F12EF25D}" sibTransId="{6F6F1B6A-DC23-F14F-B4CC-07FFDD0DA0E8}"/>
    <dgm:cxn modelId="{A9595CA5-CD4F-4248-88ED-1D280197BBA6}" type="presOf" srcId="{0A9BF03A-8504-0146-9BD9-592895F795D5}" destId="{653130D2-F51E-7448-A563-940E901B3DF1}" srcOrd="0" destOrd="0" presId="urn:microsoft.com/office/officeart/2005/8/layout/hProcess4"/>
    <dgm:cxn modelId="{26706EBC-7F87-8649-A84F-1EF281E3858D}" type="presOf" srcId="{D43E5AF6-5D02-7B4D-BD7F-F887ABCE70F7}" destId="{777BBACC-A370-9F4F-AA4B-96022AD745AB}" srcOrd="0" destOrd="0" presId="urn:microsoft.com/office/officeart/2005/8/layout/hProcess4"/>
    <dgm:cxn modelId="{CEF61D68-FB1D-4147-BDBB-70AA42FAC96E}" srcId="{ED03945A-DBC0-F54D-929F-10B3D367617B}" destId="{E83FD48C-127B-C443-8F7F-3496A373EAB5}" srcOrd="0" destOrd="0" parTransId="{5F7384AC-1FDB-B048-B1D7-1120B4D9AB21}" sibTransId="{F306CDD6-8648-EF41-8FE9-0F15E72E0792}"/>
    <dgm:cxn modelId="{F4CA983A-F473-874D-B509-392D6F53C654}" type="presOf" srcId="{CCD776BD-B1ED-BC40-988F-88902CE9CDC9}" destId="{53B2F6D7-A7A7-814D-A029-54C772FC23F3}" srcOrd="0" destOrd="0" presId="urn:microsoft.com/office/officeart/2005/8/layout/hProcess4"/>
    <dgm:cxn modelId="{7AEDC540-EDC4-2F48-9DA3-6E22B9018D4F}" type="presOf" srcId="{ED03945A-DBC0-F54D-929F-10B3D367617B}" destId="{E3D70668-1B2E-1042-AA00-C94549D1BE48}" srcOrd="0" destOrd="0" presId="urn:microsoft.com/office/officeart/2005/8/layout/hProcess4"/>
    <dgm:cxn modelId="{DD9803D3-CB0B-2443-B815-CB6F66B9A18D}" type="presOf" srcId="{6F6F1B6A-DC23-F14F-B4CC-07FFDD0DA0E8}" destId="{556E4B62-8E4D-AE4E-A5B4-88C63625A8BD}" srcOrd="0" destOrd="0" presId="urn:microsoft.com/office/officeart/2005/8/layout/hProcess4"/>
    <dgm:cxn modelId="{4366A416-8A9B-A446-9B2B-0084BE571C14}" srcId="{D43E5AF6-5D02-7B4D-BD7F-F887ABCE70F7}" destId="{0A9BF03A-8504-0146-9BD9-592895F795D5}" srcOrd="0" destOrd="0" parTransId="{50F504BD-6418-5447-87E6-60DE804636E8}" sibTransId="{A0E15BF6-AB76-8249-AD4E-224B031D1024}"/>
    <dgm:cxn modelId="{D59927B4-1DBB-4641-9A38-310AB1A21BAE}" type="presOf" srcId="{98E9F264-E248-ED49-A390-BCD79E464215}" destId="{52EFC44D-0E02-8B42-BEA6-FB9681F5865C}" srcOrd="0" destOrd="0" presId="urn:microsoft.com/office/officeart/2005/8/layout/hProcess4"/>
    <dgm:cxn modelId="{639EFCF4-10E5-F541-BA75-5EAC545418D2}" type="presParOf" srcId="{777BBACC-A370-9F4F-AA4B-96022AD745AB}" destId="{FA2C6CC2-148B-D048-9724-588CBBEF9E54}" srcOrd="0" destOrd="0" presId="urn:microsoft.com/office/officeart/2005/8/layout/hProcess4"/>
    <dgm:cxn modelId="{E1D5E7A7-CD54-DA44-992F-B2E655CB3568}" type="presParOf" srcId="{777BBACC-A370-9F4F-AA4B-96022AD745AB}" destId="{436D1904-168B-C147-988F-3636E9FC8102}" srcOrd="1" destOrd="0" presId="urn:microsoft.com/office/officeart/2005/8/layout/hProcess4"/>
    <dgm:cxn modelId="{3C76D7A2-102D-7949-AC9A-7CD8BD498745}" type="presParOf" srcId="{777BBACC-A370-9F4F-AA4B-96022AD745AB}" destId="{D03A0A7B-697F-DB46-B2B4-5AA3B7E0A149}" srcOrd="2" destOrd="0" presId="urn:microsoft.com/office/officeart/2005/8/layout/hProcess4"/>
    <dgm:cxn modelId="{2BBBB198-9109-E940-8D7C-8A00BCED58DE}" type="presParOf" srcId="{D03A0A7B-697F-DB46-B2B4-5AA3B7E0A149}" destId="{1644412A-A5AA-BD49-B69D-4C3504334234}" srcOrd="0" destOrd="0" presId="urn:microsoft.com/office/officeart/2005/8/layout/hProcess4"/>
    <dgm:cxn modelId="{15824BDB-488A-4D49-8069-1D0BA05BEB1D}" type="presParOf" srcId="{1644412A-A5AA-BD49-B69D-4C3504334234}" destId="{47E596FE-A02F-5C4B-BD61-E2F57DB4D59D}" srcOrd="0" destOrd="0" presId="urn:microsoft.com/office/officeart/2005/8/layout/hProcess4"/>
    <dgm:cxn modelId="{CE661A28-8A94-7541-B8C6-A89B110BC354}" type="presParOf" srcId="{1644412A-A5AA-BD49-B69D-4C3504334234}" destId="{52EFC44D-0E02-8B42-BEA6-FB9681F5865C}" srcOrd="1" destOrd="0" presId="urn:microsoft.com/office/officeart/2005/8/layout/hProcess4"/>
    <dgm:cxn modelId="{9CD52A54-981E-1748-92A0-1762494BBEA5}" type="presParOf" srcId="{1644412A-A5AA-BD49-B69D-4C3504334234}" destId="{E3BBDED1-5F2D-F045-A56A-8538533E70DB}" srcOrd="2" destOrd="0" presId="urn:microsoft.com/office/officeart/2005/8/layout/hProcess4"/>
    <dgm:cxn modelId="{7A5205EF-21BF-4E4C-BA10-44C697BC4692}" type="presParOf" srcId="{1644412A-A5AA-BD49-B69D-4C3504334234}" destId="{653130D2-F51E-7448-A563-940E901B3DF1}" srcOrd="3" destOrd="0" presId="urn:microsoft.com/office/officeart/2005/8/layout/hProcess4"/>
    <dgm:cxn modelId="{050A05DF-2077-EB49-86EC-9A486A35F275}" type="presParOf" srcId="{1644412A-A5AA-BD49-B69D-4C3504334234}" destId="{5E70065D-55CF-224C-ACC5-188C3BE2ED62}" srcOrd="4" destOrd="0" presId="urn:microsoft.com/office/officeart/2005/8/layout/hProcess4"/>
    <dgm:cxn modelId="{F9C35126-A671-C546-82D2-E50DFF916331}" type="presParOf" srcId="{D03A0A7B-697F-DB46-B2B4-5AA3B7E0A149}" destId="{FFDB2AE7-BE51-4F40-99A9-E38F9320D743}" srcOrd="1" destOrd="0" presId="urn:microsoft.com/office/officeart/2005/8/layout/hProcess4"/>
    <dgm:cxn modelId="{393E5CED-E179-BC4A-A04A-B3A1FAC1664A}" type="presParOf" srcId="{D03A0A7B-697F-DB46-B2B4-5AA3B7E0A149}" destId="{A2CDEC59-6110-064E-B1E7-D487DA273FEC}" srcOrd="2" destOrd="0" presId="urn:microsoft.com/office/officeart/2005/8/layout/hProcess4"/>
    <dgm:cxn modelId="{DA7F6F5B-6F21-434E-A447-4EFDF3C8C2E0}" type="presParOf" srcId="{A2CDEC59-6110-064E-B1E7-D487DA273FEC}" destId="{2693E7DD-2E92-8F47-9EAE-E94C0C13AC55}" srcOrd="0" destOrd="0" presId="urn:microsoft.com/office/officeart/2005/8/layout/hProcess4"/>
    <dgm:cxn modelId="{58AD2C4D-CEA3-CC41-9658-FFF6FF54123C}" type="presParOf" srcId="{A2CDEC59-6110-064E-B1E7-D487DA273FEC}" destId="{C59D693F-2918-8A48-BF18-928D4BCE4B0C}" srcOrd="1" destOrd="0" presId="urn:microsoft.com/office/officeart/2005/8/layout/hProcess4"/>
    <dgm:cxn modelId="{9B2CA6FB-A045-A84A-8E08-03301991981C}" type="presParOf" srcId="{A2CDEC59-6110-064E-B1E7-D487DA273FEC}" destId="{F0871801-6787-0542-883F-99AADEC01C81}" srcOrd="2" destOrd="0" presId="urn:microsoft.com/office/officeart/2005/8/layout/hProcess4"/>
    <dgm:cxn modelId="{993200E7-71EB-C544-AD91-834E52253F58}" type="presParOf" srcId="{A2CDEC59-6110-064E-B1E7-D487DA273FEC}" destId="{53B2F6D7-A7A7-814D-A029-54C772FC23F3}" srcOrd="3" destOrd="0" presId="urn:microsoft.com/office/officeart/2005/8/layout/hProcess4"/>
    <dgm:cxn modelId="{0D894CF9-D00E-1D41-8284-491053AE1EFE}" type="presParOf" srcId="{A2CDEC59-6110-064E-B1E7-D487DA273FEC}" destId="{6C4E272D-6E5D-B647-ACE3-A4001B9BB8CB}" srcOrd="4" destOrd="0" presId="urn:microsoft.com/office/officeart/2005/8/layout/hProcess4"/>
    <dgm:cxn modelId="{57976D9C-1602-7D46-A80D-FAAEC1E90CD8}" type="presParOf" srcId="{D03A0A7B-697F-DB46-B2B4-5AA3B7E0A149}" destId="{556E4B62-8E4D-AE4E-A5B4-88C63625A8BD}" srcOrd="3" destOrd="0" presId="urn:microsoft.com/office/officeart/2005/8/layout/hProcess4"/>
    <dgm:cxn modelId="{72C845AC-F408-E44C-9066-E88150499517}" type="presParOf" srcId="{D03A0A7B-697F-DB46-B2B4-5AA3B7E0A149}" destId="{0AB57C66-D2EC-684D-935C-BBCBC6AD913E}" srcOrd="4" destOrd="0" presId="urn:microsoft.com/office/officeart/2005/8/layout/hProcess4"/>
    <dgm:cxn modelId="{B0A0262D-EDDB-0547-B462-38D0966BC5CB}" type="presParOf" srcId="{0AB57C66-D2EC-684D-935C-BBCBC6AD913E}" destId="{314E8A45-3C18-064E-8FC2-B197902CECDA}" srcOrd="0" destOrd="0" presId="urn:microsoft.com/office/officeart/2005/8/layout/hProcess4"/>
    <dgm:cxn modelId="{A06F61CC-DB49-0A46-96FD-9F1C33A6EF58}" type="presParOf" srcId="{0AB57C66-D2EC-684D-935C-BBCBC6AD913E}" destId="{71397005-669F-8F43-91D5-61627DECF730}" srcOrd="1" destOrd="0" presId="urn:microsoft.com/office/officeart/2005/8/layout/hProcess4"/>
    <dgm:cxn modelId="{A06C2745-9D39-DA47-8C65-236CB7DC1241}" type="presParOf" srcId="{0AB57C66-D2EC-684D-935C-BBCBC6AD913E}" destId="{9F39CEE8-2476-FB4A-910A-0934C08BAEB1}" srcOrd="2" destOrd="0" presId="urn:microsoft.com/office/officeart/2005/8/layout/hProcess4"/>
    <dgm:cxn modelId="{75A2877B-0054-DA42-A1DA-357413A8ED03}" type="presParOf" srcId="{0AB57C66-D2EC-684D-935C-BBCBC6AD913E}" destId="{E3D70668-1B2E-1042-AA00-C94549D1BE48}" srcOrd="3" destOrd="0" presId="urn:microsoft.com/office/officeart/2005/8/layout/hProcess4"/>
    <dgm:cxn modelId="{556CD7E0-0111-FB4B-9BE9-0A2401C0495F}" type="presParOf" srcId="{0AB57C66-D2EC-684D-935C-BBCBC6AD913E}" destId="{DC197DD5-3CF6-1B4A-AF81-1C0B0703DF3A}"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C63E55-8408-AF49-A017-F7CE4C8D9F5C}" type="doc">
      <dgm:prSet loTypeId="urn:microsoft.com/office/officeart/2005/8/layout/hProcess7" loCatId="" qsTypeId="urn:microsoft.com/office/officeart/2005/8/quickstyle/simple1" qsCatId="simple" csTypeId="urn:microsoft.com/office/officeart/2005/8/colors/accent1_2" csCatId="accent1" phldr="1"/>
      <dgm:spPr/>
      <dgm:t>
        <a:bodyPr/>
        <a:lstStyle/>
        <a:p>
          <a:endParaRPr lang="zh-CN" altLang="en-US"/>
        </a:p>
      </dgm:t>
    </dgm:pt>
    <dgm:pt modelId="{82360A94-DE6C-8E47-964C-8A827F01A734}">
      <dgm:prSet phldrT="[文本]" custT="1"/>
      <dgm:spPr>
        <a:solidFill>
          <a:srgbClr val="CFCEDE"/>
        </a:solidFill>
      </dgm:spPr>
      <dgm:t>
        <a:bodyPr vert="vert"/>
        <a:lstStyle/>
        <a:p>
          <a:r>
            <a:rPr lang="zh-CN" altLang="en-US" sz="3200" dirty="0"/>
            <a:t>应用强化的原则</a:t>
          </a:r>
        </a:p>
      </dgm:t>
    </dgm:pt>
    <dgm:pt modelId="{89B547FC-A492-EA41-826E-FAC6405A355E}" type="parTrans" cxnId="{B8D48A27-78BA-A744-AD0F-5D2A60E793E1}">
      <dgm:prSet/>
      <dgm:spPr/>
      <dgm:t>
        <a:bodyPr/>
        <a:lstStyle/>
        <a:p>
          <a:endParaRPr lang="zh-CN" altLang="en-US"/>
        </a:p>
      </dgm:t>
    </dgm:pt>
    <dgm:pt modelId="{5D9143DE-74EE-4B4F-8C26-AB9A6A70966E}" type="sibTrans" cxnId="{B8D48A27-78BA-A744-AD0F-5D2A60E793E1}">
      <dgm:prSet/>
      <dgm:spPr/>
      <dgm:t>
        <a:bodyPr/>
        <a:lstStyle/>
        <a:p>
          <a:endParaRPr lang="zh-CN" altLang="en-US"/>
        </a:p>
      </dgm:t>
    </dgm:pt>
    <dgm:pt modelId="{AD1E508E-4819-6C4C-8489-EB18C2551CEB}">
      <dgm:prSet phldrT="[文本]" custT="1"/>
      <dgm:spPr>
        <a:solidFill>
          <a:srgbClr val="CFCEDE"/>
        </a:solidFill>
      </dgm:spPr>
      <dgm:t>
        <a:bodyPr/>
        <a:lstStyle/>
        <a:p>
          <a:pPr>
            <a:buFont typeface="Wingdings" pitchFamily="2" charset="2"/>
            <a:buChar char="l"/>
          </a:pPr>
          <a:endParaRPr lang="en-US" altLang="zh-CN" sz="2800" b="1" dirty="0">
            <a:solidFill>
              <a:schemeClr val="tx1"/>
            </a:solidFill>
          </a:endParaRPr>
        </a:p>
        <a:p>
          <a:pPr>
            <a:buFont typeface="Wingdings" pitchFamily="2" charset="2"/>
            <a:buChar char="l"/>
          </a:pPr>
          <a:r>
            <a:rPr lang="en-US" altLang="zh-CN" sz="2800" b="1" dirty="0">
              <a:solidFill>
                <a:schemeClr val="tx1"/>
              </a:solidFill>
            </a:rPr>
            <a:t>·</a:t>
          </a:r>
          <a:r>
            <a:rPr lang="zh-CN" sz="2000" dirty="0">
              <a:solidFill>
                <a:schemeClr val="tx1"/>
              </a:solidFill>
            </a:rPr>
            <a:t>要按照强化对象的不同需要采取不同的强化措施。</a:t>
          </a:r>
          <a:endParaRPr lang="zh-CN" altLang="en-US" sz="2000" dirty="0"/>
        </a:p>
      </dgm:t>
    </dgm:pt>
    <dgm:pt modelId="{BAEDD566-223C-D945-922E-A73338C1E02E}" type="parTrans" cxnId="{2DB9BF39-DEE1-F14F-8EE9-6A6A9DB1AB3E}">
      <dgm:prSet/>
      <dgm:spPr/>
      <dgm:t>
        <a:bodyPr/>
        <a:lstStyle/>
        <a:p>
          <a:endParaRPr lang="zh-CN" altLang="en-US"/>
        </a:p>
      </dgm:t>
    </dgm:pt>
    <dgm:pt modelId="{5001DB15-6510-454F-BAB9-333D877E6042}" type="sibTrans" cxnId="{2DB9BF39-DEE1-F14F-8EE9-6A6A9DB1AB3E}">
      <dgm:prSet/>
      <dgm:spPr/>
      <dgm:t>
        <a:bodyPr/>
        <a:lstStyle/>
        <a:p>
          <a:endParaRPr lang="zh-CN" altLang="en-US"/>
        </a:p>
      </dgm:t>
    </dgm:pt>
    <dgm:pt modelId="{69BDF07E-8DF4-7645-9F7F-44DDEA3AAF1D}">
      <dgm:prSet phldrT="[文本]" custT="1"/>
      <dgm:spPr>
        <a:solidFill>
          <a:srgbClr val="CFCEDE"/>
        </a:solidFill>
      </dgm:spPr>
      <dgm:t>
        <a:bodyPr vert="vert"/>
        <a:lstStyle/>
        <a:p>
          <a:r>
            <a:rPr lang="zh-CN" altLang="en-US" sz="3200" dirty="0"/>
            <a:t>理论局限</a:t>
          </a:r>
        </a:p>
      </dgm:t>
    </dgm:pt>
    <dgm:pt modelId="{44F2586C-E3D2-444C-ABF7-7D64D2A52E52}" type="parTrans" cxnId="{C8FEC77C-D4BD-D843-8F8E-BDE5B57EC066}">
      <dgm:prSet/>
      <dgm:spPr/>
      <dgm:t>
        <a:bodyPr/>
        <a:lstStyle/>
        <a:p>
          <a:endParaRPr lang="zh-CN" altLang="en-US"/>
        </a:p>
      </dgm:t>
    </dgm:pt>
    <dgm:pt modelId="{BF867964-6F18-E447-AA06-0D0911F21E5A}" type="sibTrans" cxnId="{C8FEC77C-D4BD-D843-8F8E-BDE5B57EC066}">
      <dgm:prSet/>
      <dgm:spPr/>
      <dgm:t>
        <a:bodyPr/>
        <a:lstStyle/>
        <a:p>
          <a:endParaRPr lang="zh-CN" altLang="en-US"/>
        </a:p>
      </dgm:t>
    </dgm:pt>
    <dgm:pt modelId="{7FB8E5CC-09EF-E948-8F23-9FDE5FE93B11}">
      <dgm:prSet phldrT="[文本]" custT="1"/>
      <dgm:spPr>
        <a:solidFill>
          <a:srgbClr val="CFCEDE"/>
        </a:solidFill>
      </dgm:spPr>
      <dgm:t>
        <a:bodyPr/>
        <a:lstStyle/>
        <a:p>
          <a:endParaRPr lang="en-US" altLang="zh-CN" sz="2000" dirty="0">
            <a:solidFill>
              <a:schemeClr val="tx1"/>
            </a:solidFill>
          </a:endParaRPr>
        </a:p>
        <a:p>
          <a:endParaRPr lang="en-US" altLang="zh-CN" sz="2000" dirty="0">
            <a:solidFill>
              <a:schemeClr val="tx1"/>
            </a:solidFill>
          </a:endParaRPr>
        </a:p>
        <a:p>
          <a:endParaRPr lang="en-US" altLang="zh-CN" sz="2000" dirty="0">
            <a:solidFill>
              <a:schemeClr val="tx1"/>
            </a:solidFill>
          </a:endParaRPr>
        </a:p>
        <a:p>
          <a:r>
            <a:rPr lang="zh-CN" altLang="en-US" sz="2000" dirty="0">
              <a:solidFill>
                <a:schemeClr val="tx1"/>
              </a:solidFill>
            </a:rPr>
            <a:t>过于强调对人的行为的限制和控制，而忽视了人的内在心理过程和状态；忽略人的因素和主观能动性对环境的反作用。</a:t>
          </a:r>
          <a:endParaRPr lang="zh-CN" altLang="en-US" sz="2000" dirty="0"/>
        </a:p>
      </dgm:t>
    </dgm:pt>
    <dgm:pt modelId="{1970325B-9D57-CB4C-84C3-1009EDC51396}" type="parTrans" cxnId="{D5F6CDD5-F2F8-5542-988D-BCABACD2EC4D}">
      <dgm:prSet/>
      <dgm:spPr/>
      <dgm:t>
        <a:bodyPr/>
        <a:lstStyle/>
        <a:p>
          <a:endParaRPr lang="zh-CN" altLang="en-US"/>
        </a:p>
      </dgm:t>
    </dgm:pt>
    <dgm:pt modelId="{A364112F-8551-6B44-A6A1-8749089CAA23}" type="sibTrans" cxnId="{D5F6CDD5-F2F8-5542-988D-BCABACD2EC4D}">
      <dgm:prSet/>
      <dgm:spPr/>
      <dgm:t>
        <a:bodyPr/>
        <a:lstStyle/>
        <a:p>
          <a:endParaRPr lang="zh-CN" altLang="en-US"/>
        </a:p>
      </dgm:t>
    </dgm:pt>
    <dgm:pt modelId="{F6D08616-BF7E-954D-B845-47E81C0ACE30}">
      <dgm:prSet custT="1"/>
      <dgm:spPr>
        <a:solidFill>
          <a:srgbClr val="CFCEDE"/>
        </a:solidFill>
      </dgm:spPr>
      <dgm:t>
        <a:bodyPr/>
        <a:lstStyle/>
        <a:p>
          <a:pPr>
            <a:buNone/>
          </a:pPr>
          <a:r>
            <a:rPr lang="en-US" altLang="zh-CN" sz="2800" b="1" dirty="0">
              <a:solidFill>
                <a:schemeClr val="tx1"/>
              </a:solidFill>
            </a:rPr>
            <a:t>·</a:t>
          </a:r>
          <a:r>
            <a:rPr lang="zh-CN" sz="2000" dirty="0">
              <a:solidFill>
                <a:schemeClr val="tx1"/>
              </a:solidFill>
            </a:rPr>
            <a:t>对所期望取得的工作业绩应予以明确的规定和表述。</a:t>
          </a:r>
        </a:p>
      </dgm:t>
    </dgm:pt>
    <dgm:pt modelId="{1BB7BE95-D421-F84D-8692-83830291F02D}" type="parTrans" cxnId="{6D9FDFD4-B1BA-5F4D-9310-2F309CA77EF6}">
      <dgm:prSet/>
      <dgm:spPr/>
      <dgm:t>
        <a:bodyPr/>
        <a:lstStyle/>
        <a:p>
          <a:endParaRPr lang="zh-CN" altLang="en-US"/>
        </a:p>
      </dgm:t>
    </dgm:pt>
    <dgm:pt modelId="{A0102AA8-F784-C74D-B3C0-CA7B3B164059}" type="sibTrans" cxnId="{6D9FDFD4-B1BA-5F4D-9310-2F309CA77EF6}">
      <dgm:prSet/>
      <dgm:spPr/>
      <dgm:t>
        <a:bodyPr/>
        <a:lstStyle/>
        <a:p>
          <a:endParaRPr lang="zh-CN" altLang="en-US"/>
        </a:p>
      </dgm:t>
    </dgm:pt>
    <dgm:pt modelId="{2ED058DB-E940-6A45-87F3-339E8886E6AC}">
      <dgm:prSet custT="1"/>
      <dgm:spPr>
        <a:solidFill>
          <a:srgbClr val="CFCEDE"/>
        </a:solidFill>
      </dgm:spPr>
      <dgm:t>
        <a:bodyPr/>
        <a:lstStyle/>
        <a:p>
          <a:pPr>
            <a:buNone/>
          </a:pPr>
          <a:r>
            <a:rPr lang="en-US" altLang="zh-CN" sz="3200" b="1" dirty="0">
              <a:solidFill>
                <a:schemeClr val="tx1"/>
              </a:solidFill>
            </a:rPr>
            <a:t>·</a:t>
          </a:r>
          <a:r>
            <a:rPr lang="zh-CN" sz="2000" dirty="0">
              <a:solidFill>
                <a:schemeClr val="tx1"/>
              </a:solidFill>
            </a:rPr>
            <a:t>对工作业绩予以及时的反馈，即通过某种形式和途径，及时将工作结果告诉行动者。</a:t>
          </a:r>
        </a:p>
      </dgm:t>
    </dgm:pt>
    <dgm:pt modelId="{E3EACF52-656D-614D-81D3-9A793C083D96}" type="parTrans" cxnId="{48DD2D79-7078-894B-90E7-00C556C7C1A1}">
      <dgm:prSet/>
      <dgm:spPr/>
      <dgm:t>
        <a:bodyPr/>
        <a:lstStyle/>
        <a:p>
          <a:endParaRPr lang="zh-CN" altLang="en-US"/>
        </a:p>
      </dgm:t>
    </dgm:pt>
    <dgm:pt modelId="{2D03F49E-DCF2-A547-BBAE-3B5D7094A582}" type="sibTrans" cxnId="{48DD2D79-7078-894B-90E7-00C556C7C1A1}">
      <dgm:prSet/>
      <dgm:spPr/>
      <dgm:t>
        <a:bodyPr/>
        <a:lstStyle/>
        <a:p>
          <a:endParaRPr lang="zh-CN" altLang="en-US"/>
        </a:p>
      </dgm:t>
    </dgm:pt>
    <dgm:pt modelId="{C6E6F5DA-74DF-1F46-9B28-BC03A38CBC65}" type="pres">
      <dgm:prSet presAssocID="{08C63E55-8408-AF49-A017-F7CE4C8D9F5C}" presName="Name0" presStyleCnt="0">
        <dgm:presLayoutVars>
          <dgm:dir/>
          <dgm:animLvl val="lvl"/>
          <dgm:resizeHandles val="exact"/>
        </dgm:presLayoutVars>
      </dgm:prSet>
      <dgm:spPr/>
      <dgm:t>
        <a:bodyPr/>
        <a:lstStyle/>
        <a:p>
          <a:endParaRPr lang="zh-CN" altLang="en-US"/>
        </a:p>
      </dgm:t>
    </dgm:pt>
    <dgm:pt modelId="{D1E620B9-9312-534A-828C-47CCDEDF6E35}" type="pres">
      <dgm:prSet presAssocID="{82360A94-DE6C-8E47-964C-8A827F01A734}" presName="compositeNode" presStyleCnt="0">
        <dgm:presLayoutVars>
          <dgm:bulletEnabled val="1"/>
        </dgm:presLayoutVars>
      </dgm:prSet>
      <dgm:spPr/>
    </dgm:pt>
    <dgm:pt modelId="{0EEEB4FC-6D19-0C4C-A162-32A3FA978D12}" type="pres">
      <dgm:prSet presAssocID="{82360A94-DE6C-8E47-964C-8A827F01A734}" presName="bgRect" presStyleLbl="node1" presStyleIdx="0" presStyleCnt="2" custScaleX="76946" custLinFactNeighborX="-1013" custLinFactNeighborY="1642"/>
      <dgm:spPr/>
      <dgm:t>
        <a:bodyPr/>
        <a:lstStyle/>
        <a:p>
          <a:endParaRPr lang="zh-CN" altLang="en-US"/>
        </a:p>
      </dgm:t>
    </dgm:pt>
    <dgm:pt modelId="{834F115A-42B1-3C4C-B777-A5728EC05F96}" type="pres">
      <dgm:prSet presAssocID="{82360A94-DE6C-8E47-964C-8A827F01A734}" presName="parentNode" presStyleLbl="node1" presStyleIdx="0" presStyleCnt="2">
        <dgm:presLayoutVars>
          <dgm:chMax val="0"/>
          <dgm:bulletEnabled val="1"/>
        </dgm:presLayoutVars>
      </dgm:prSet>
      <dgm:spPr/>
      <dgm:t>
        <a:bodyPr/>
        <a:lstStyle/>
        <a:p>
          <a:endParaRPr lang="zh-CN" altLang="en-US"/>
        </a:p>
      </dgm:t>
    </dgm:pt>
    <dgm:pt modelId="{743CDFB6-A7BB-8342-A2F8-7CAB37E6931F}" type="pres">
      <dgm:prSet presAssocID="{82360A94-DE6C-8E47-964C-8A827F01A734}" presName="childNode" presStyleLbl="node1" presStyleIdx="0" presStyleCnt="2">
        <dgm:presLayoutVars>
          <dgm:bulletEnabled val="1"/>
        </dgm:presLayoutVars>
      </dgm:prSet>
      <dgm:spPr/>
      <dgm:t>
        <a:bodyPr/>
        <a:lstStyle/>
        <a:p>
          <a:endParaRPr lang="zh-CN" altLang="en-US"/>
        </a:p>
      </dgm:t>
    </dgm:pt>
    <dgm:pt modelId="{03E57CCE-9030-204E-A4B8-A4911DC9CB6E}" type="pres">
      <dgm:prSet presAssocID="{5D9143DE-74EE-4B4F-8C26-AB9A6A70966E}" presName="hSp" presStyleCnt="0"/>
      <dgm:spPr/>
    </dgm:pt>
    <dgm:pt modelId="{DBCBF333-003A-D84D-995B-04B4BCEE333D}" type="pres">
      <dgm:prSet presAssocID="{5D9143DE-74EE-4B4F-8C26-AB9A6A70966E}" presName="vProcSp" presStyleCnt="0"/>
      <dgm:spPr/>
    </dgm:pt>
    <dgm:pt modelId="{23EC8768-47E5-BB45-A556-14904CBF8FC4}" type="pres">
      <dgm:prSet presAssocID="{5D9143DE-74EE-4B4F-8C26-AB9A6A70966E}" presName="vSp1" presStyleCnt="0"/>
      <dgm:spPr/>
    </dgm:pt>
    <dgm:pt modelId="{AED64324-E079-074C-A4F3-911DD30E54D2}" type="pres">
      <dgm:prSet presAssocID="{5D9143DE-74EE-4B4F-8C26-AB9A6A70966E}" presName="simulatedConn" presStyleLbl="solidFgAcc1" presStyleIdx="0" presStyleCnt="1"/>
      <dgm:spPr/>
    </dgm:pt>
    <dgm:pt modelId="{FFE9EF23-A142-F84D-9F7A-03FEF6839181}" type="pres">
      <dgm:prSet presAssocID="{5D9143DE-74EE-4B4F-8C26-AB9A6A70966E}" presName="vSp2" presStyleCnt="0"/>
      <dgm:spPr/>
    </dgm:pt>
    <dgm:pt modelId="{7A608779-87EE-7A45-B7F3-E8955D7639A6}" type="pres">
      <dgm:prSet presAssocID="{5D9143DE-74EE-4B4F-8C26-AB9A6A70966E}" presName="sibTrans" presStyleCnt="0"/>
      <dgm:spPr/>
    </dgm:pt>
    <dgm:pt modelId="{1E3210D9-280C-6F49-A6D2-B2573FA0F22A}" type="pres">
      <dgm:prSet presAssocID="{69BDF07E-8DF4-7645-9F7F-44DDEA3AAF1D}" presName="compositeNode" presStyleCnt="0">
        <dgm:presLayoutVars>
          <dgm:bulletEnabled val="1"/>
        </dgm:presLayoutVars>
      </dgm:prSet>
      <dgm:spPr/>
    </dgm:pt>
    <dgm:pt modelId="{CE752E39-B4A9-F54B-9DA3-44550A43B326}" type="pres">
      <dgm:prSet presAssocID="{69BDF07E-8DF4-7645-9F7F-44DDEA3AAF1D}" presName="bgRect" presStyleLbl="node1" presStyleIdx="1" presStyleCnt="2" custScaleX="78457" custLinFactNeighborX="-136" custLinFactNeighborY="1466"/>
      <dgm:spPr/>
      <dgm:t>
        <a:bodyPr/>
        <a:lstStyle/>
        <a:p>
          <a:endParaRPr lang="zh-CN" altLang="en-US"/>
        </a:p>
      </dgm:t>
    </dgm:pt>
    <dgm:pt modelId="{56683E2A-B0AD-6F4C-94BB-BC13D410F71A}" type="pres">
      <dgm:prSet presAssocID="{69BDF07E-8DF4-7645-9F7F-44DDEA3AAF1D}" presName="parentNode" presStyleLbl="node1" presStyleIdx="1" presStyleCnt="2">
        <dgm:presLayoutVars>
          <dgm:chMax val="0"/>
          <dgm:bulletEnabled val="1"/>
        </dgm:presLayoutVars>
      </dgm:prSet>
      <dgm:spPr/>
      <dgm:t>
        <a:bodyPr/>
        <a:lstStyle/>
        <a:p>
          <a:endParaRPr lang="zh-CN" altLang="en-US"/>
        </a:p>
      </dgm:t>
    </dgm:pt>
    <dgm:pt modelId="{D09E1E4D-2D3D-9242-B87D-57580D7EE0E2}" type="pres">
      <dgm:prSet presAssocID="{69BDF07E-8DF4-7645-9F7F-44DDEA3AAF1D}" presName="childNode" presStyleLbl="node1" presStyleIdx="1" presStyleCnt="2">
        <dgm:presLayoutVars>
          <dgm:bulletEnabled val="1"/>
        </dgm:presLayoutVars>
      </dgm:prSet>
      <dgm:spPr/>
      <dgm:t>
        <a:bodyPr/>
        <a:lstStyle/>
        <a:p>
          <a:endParaRPr lang="zh-CN" altLang="en-US"/>
        </a:p>
      </dgm:t>
    </dgm:pt>
  </dgm:ptLst>
  <dgm:cxnLst>
    <dgm:cxn modelId="{9996F985-0D1E-E446-A7B5-1E31981427E9}" type="presOf" srcId="{F6D08616-BF7E-954D-B845-47E81C0ACE30}" destId="{743CDFB6-A7BB-8342-A2F8-7CAB37E6931F}" srcOrd="0" destOrd="1" presId="urn:microsoft.com/office/officeart/2005/8/layout/hProcess7"/>
    <dgm:cxn modelId="{5A21DBD3-2A99-0E43-AE00-20A89CC57E20}" type="presOf" srcId="{82360A94-DE6C-8E47-964C-8A827F01A734}" destId="{834F115A-42B1-3C4C-B777-A5728EC05F96}" srcOrd="1" destOrd="0" presId="urn:microsoft.com/office/officeart/2005/8/layout/hProcess7"/>
    <dgm:cxn modelId="{C8FEC77C-D4BD-D843-8F8E-BDE5B57EC066}" srcId="{08C63E55-8408-AF49-A017-F7CE4C8D9F5C}" destId="{69BDF07E-8DF4-7645-9F7F-44DDEA3AAF1D}" srcOrd="1" destOrd="0" parTransId="{44F2586C-E3D2-444C-ABF7-7D64D2A52E52}" sibTransId="{BF867964-6F18-E447-AA06-0D0911F21E5A}"/>
    <dgm:cxn modelId="{6D9FDFD4-B1BA-5F4D-9310-2F309CA77EF6}" srcId="{82360A94-DE6C-8E47-964C-8A827F01A734}" destId="{F6D08616-BF7E-954D-B845-47E81C0ACE30}" srcOrd="1" destOrd="0" parTransId="{1BB7BE95-D421-F84D-8692-83830291F02D}" sibTransId="{A0102AA8-F784-C74D-B3C0-CA7B3B164059}"/>
    <dgm:cxn modelId="{598EF148-82FB-4E46-8CA3-C6EE17D6C1AD}" type="presOf" srcId="{69BDF07E-8DF4-7645-9F7F-44DDEA3AAF1D}" destId="{56683E2A-B0AD-6F4C-94BB-BC13D410F71A}" srcOrd="1" destOrd="0" presId="urn:microsoft.com/office/officeart/2005/8/layout/hProcess7"/>
    <dgm:cxn modelId="{6388D0F1-5B6C-8C4A-BC09-165AB5103E4A}" type="presOf" srcId="{69BDF07E-8DF4-7645-9F7F-44DDEA3AAF1D}" destId="{CE752E39-B4A9-F54B-9DA3-44550A43B326}" srcOrd="0" destOrd="0" presId="urn:microsoft.com/office/officeart/2005/8/layout/hProcess7"/>
    <dgm:cxn modelId="{8282FF08-CE44-2048-BC5D-4729A8E6CBFE}" type="presOf" srcId="{7FB8E5CC-09EF-E948-8F23-9FDE5FE93B11}" destId="{D09E1E4D-2D3D-9242-B87D-57580D7EE0E2}" srcOrd="0" destOrd="0" presId="urn:microsoft.com/office/officeart/2005/8/layout/hProcess7"/>
    <dgm:cxn modelId="{2DB9BF39-DEE1-F14F-8EE9-6A6A9DB1AB3E}" srcId="{82360A94-DE6C-8E47-964C-8A827F01A734}" destId="{AD1E508E-4819-6C4C-8489-EB18C2551CEB}" srcOrd="0" destOrd="0" parTransId="{BAEDD566-223C-D945-922E-A73338C1E02E}" sibTransId="{5001DB15-6510-454F-BAB9-333D877E6042}"/>
    <dgm:cxn modelId="{2805DCCC-0EBE-BD4D-999C-FC9623EEB282}" type="presOf" srcId="{AD1E508E-4819-6C4C-8489-EB18C2551CEB}" destId="{743CDFB6-A7BB-8342-A2F8-7CAB37E6931F}" srcOrd="0" destOrd="0" presId="urn:microsoft.com/office/officeart/2005/8/layout/hProcess7"/>
    <dgm:cxn modelId="{D5F6CDD5-F2F8-5542-988D-BCABACD2EC4D}" srcId="{69BDF07E-8DF4-7645-9F7F-44DDEA3AAF1D}" destId="{7FB8E5CC-09EF-E948-8F23-9FDE5FE93B11}" srcOrd="0" destOrd="0" parTransId="{1970325B-9D57-CB4C-84C3-1009EDC51396}" sibTransId="{A364112F-8551-6B44-A6A1-8749089CAA23}"/>
    <dgm:cxn modelId="{5AAC3E3A-C13B-424F-8199-763858508CF1}" type="presOf" srcId="{82360A94-DE6C-8E47-964C-8A827F01A734}" destId="{0EEEB4FC-6D19-0C4C-A162-32A3FA978D12}" srcOrd="0" destOrd="0" presId="urn:microsoft.com/office/officeart/2005/8/layout/hProcess7"/>
    <dgm:cxn modelId="{F0513F7C-526A-DE47-BF40-2271D4068244}" type="presOf" srcId="{08C63E55-8408-AF49-A017-F7CE4C8D9F5C}" destId="{C6E6F5DA-74DF-1F46-9B28-BC03A38CBC65}" srcOrd="0" destOrd="0" presId="urn:microsoft.com/office/officeart/2005/8/layout/hProcess7"/>
    <dgm:cxn modelId="{48DD2D79-7078-894B-90E7-00C556C7C1A1}" srcId="{82360A94-DE6C-8E47-964C-8A827F01A734}" destId="{2ED058DB-E940-6A45-87F3-339E8886E6AC}" srcOrd="2" destOrd="0" parTransId="{E3EACF52-656D-614D-81D3-9A793C083D96}" sibTransId="{2D03F49E-DCF2-A547-BBAE-3B5D7094A582}"/>
    <dgm:cxn modelId="{FAE326DB-B12D-4E4B-B680-F601BE52C5C8}" type="presOf" srcId="{2ED058DB-E940-6A45-87F3-339E8886E6AC}" destId="{743CDFB6-A7BB-8342-A2F8-7CAB37E6931F}" srcOrd="0" destOrd="2" presId="urn:microsoft.com/office/officeart/2005/8/layout/hProcess7"/>
    <dgm:cxn modelId="{B8D48A27-78BA-A744-AD0F-5D2A60E793E1}" srcId="{08C63E55-8408-AF49-A017-F7CE4C8D9F5C}" destId="{82360A94-DE6C-8E47-964C-8A827F01A734}" srcOrd="0" destOrd="0" parTransId="{89B547FC-A492-EA41-826E-FAC6405A355E}" sibTransId="{5D9143DE-74EE-4B4F-8C26-AB9A6A70966E}"/>
    <dgm:cxn modelId="{70B27E05-A0F1-B642-B11C-A93B04EE6955}" type="presParOf" srcId="{C6E6F5DA-74DF-1F46-9B28-BC03A38CBC65}" destId="{D1E620B9-9312-534A-828C-47CCDEDF6E35}" srcOrd="0" destOrd="0" presId="urn:microsoft.com/office/officeart/2005/8/layout/hProcess7"/>
    <dgm:cxn modelId="{BBBD7D6A-2303-0B4D-B868-9029CD448380}" type="presParOf" srcId="{D1E620B9-9312-534A-828C-47CCDEDF6E35}" destId="{0EEEB4FC-6D19-0C4C-A162-32A3FA978D12}" srcOrd="0" destOrd="0" presId="urn:microsoft.com/office/officeart/2005/8/layout/hProcess7"/>
    <dgm:cxn modelId="{A71602F4-F5E6-F44D-9BC2-4AE6573CB484}" type="presParOf" srcId="{D1E620B9-9312-534A-828C-47CCDEDF6E35}" destId="{834F115A-42B1-3C4C-B777-A5728EC05F96}" srcOrd="1" destOrd="0" presId="urn:microsoft.com/office/officeart/2005/8/layout/hProcess7"/>
    <dgm:cxn modelId="{E0A7B260-89EA-6348-B252-ACAB6424D17C}" type="presParOf" srcId="{D1E620B9-9312-534A-828C-47CCDEDF6E35}" destId="{743CDFB6-A7BB-8342-A2F8-7CAB37E6931F}" srcOrd="2" destOrd="0" presId="urn:microsoft.com/office/officeart/2005/8/layout/hProcess7"/>
    <dgm:cxn modelId="{48657121-B514-D243-9302-AC2BA41ED5D5}" type="presParOf" srcId="{C6E6F5DA-74DF-1F46-9B28-BC03A38CBC65}" destId="{03E57CCE-9030-204E-A4B8-A4911DC9CB6E}" srcOrd="1" destOrd="0" presId="urn:microsoft.com/office/officeart/2005/8/layout/hProcess7"/>
    <dgm:cxn modelId="{153D675F-BBEB-944A-B504-6BB5FE72C607}" type="presParOf" srcId="{C6E6F5DA-74DF-1F46-9B28-BC03A38CBC65}" destId="{DBCBF333-003A-D84D-995B-04B4BCEE333D}" srcOrd="2" destOrd="0" presId="urn:microsoft.com/office/officeart/2005/8/layout/hProcess7"/>
    <dgm:cxn modelId="{E26D0D83-BF67-6046-82FE-12C87683DF36}" type="presParOf" srcId="{DBCBF333-003A-D84D-995B-04B4BCEE333D}" destId="{23EC8768-47E5-BB45-A556-14904CBF8FC4}" srcOrd="0" destOrd="0" presId="urn:microsoft.com/office/officeart/2005/8/layout/hProcess7"/>
    <dgm:cxn modelId="{FFDE46D0-B640-E549-9C21-BE95068FB388}" type="presParOf" srcId="{DBCBF333-003A-D84D-995B-04B4BCEE333D}" destId="{AED64324-E079-074C-A4F3-911DD30E54D2}" srcOrd="1" destOrd="0" presId="urn:microsoft.com/office/officeart/2005/8/layout/hProcess7"/>
    <dgm:cxn modelId="{A910E3B8-A599-5D4D-9724-25268A6F9C8C}" type="presParOf" srcId="{DBCBF333-003A-D84D-995B-04B4BCEE333D}" destId="{FFE9EF23-A142-F84D-9F7A-03FEF6839181}" srcOrd="2" destOrd="0" presId="urn:microsoft.com/office/officeart/2005/8/layout/hProcess7"/>
    <dgm:cxn modelId="{DEA37512-C24D-2D44-B174-7D020738C3D9}" type="presParOf" srcId="{C6E6F5DA-74DF-1F46-9B28-BC03A38CBC65}" destId="{7A608779-87EE-7A45-B7F3-E8955D7639A6}" srcOrd="3" destOrd="0" presId="urn:microsoft.com/office/officeart/2005/8/layout/hProcess7"/>
    <dgm:cxn modelId="{373C4133-D6CA-CE48-94A8-8FDAE074ED59}" type="presParOf" srcId="{C6E6F5DA-74DF-1F46-9B28-BC03A38CBC65}" destId="{1E3210D9-280C-6F49-A6D2-B2573FA0F22A}" srcOrd="4" destOrd="0" presId="urn:microsoft.com/office/officeart/2005/8/layout/hProcess7"/>
    <dgm:cxn modelId="{D59AB8F9-6C59-9F4D-B4C6-BA4C14A27FF7}" type="presParOf" srcId="{1E3210D9-280C-6F49-A6D2-B2573FA0F22A}" destId="{CE752E39-B4A9-F54B-9DA3-44550A43B326}" srcOrd="0" destOrd="0" presId="urn:microsoft.com/office/officeart/2005/8/layout/hProcess7"/>
    <dgm:cxn modelId="{830F3D3B-BDE0-1648-907A-9E607F5402DC}" type="presParOf" srcId="{1E3210D9-280C-6F49-A6D2-B2573FA0F22A}" destId="{56683E2A-B0AD-6F4C-94BB-BC13D410F71A}" srcOrd="1" destOrd="0" presId="urn:microsoft.com/office/officeart/2005/8/layout/hProcess7"/>
    <dgm:cxn modelId="{552E9295-25F9-1441-93BC-DA376549EC18}" type="presParOf" srcId="{1E3210D9-280C-6F49-A6D2-B2573FA0F22A}" destId="{D09E1E4D-2D3D-9242-B87D-57580D7EE0E2}"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E2201B-61BD-784D-B554-F59D8EEAE08A}">
      <dsp:nvSpPr>
        <dsp:cNvPr id="0" name=""/>
        <dsp:cNvSpPr/>
      </dsp:nvSpPr>
      <dsp:spPr>
        <a:xfrm rot="5400000">
          <a:off x="-133298" y="134452"/>
          <a:ext cx="888654" cy="622058"/>
        </a:xfrm>
        <a:prstGeom prst="chevron">
          <a:avLst/>
        </a:prstGeom>
        <a:solidFill>
          <a:srgbClr val="FFC00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t>1</a:t>
          </a:r>
          <a:endParaRPr lang="zh-CN" altLang="en-US" sz="1800" kern="1200" dirty="0"/>
        </a:p>
      </dsp:txBody>
      <dsp:txXfrm rot="-5400000">
        <a:off x="0" y="312183"/>
        <a:ext cx="622058" cy="266596"/>
      </dsp:txXfrm>
    </dsp:sp>
    <dsp:sp modelId="{EF7CF8A7-D29C-8D46-A1A3-53C2DDBE6345}">
      <dsp:nvSpPr>
        <dsp:cNvPr id="0" name=""/>
        <dsp:cNvSpPr/>
      </dsp:nvSpPr>
      <dsp:spPr>
        <a:xfrm rot="5400000">
          <a:off x="3228060" y="-2604847"/>
          <a:ext cx="577625" cy="5789629"/>
        </a:xfrm>
        <a:prstGeom prst="round2SameRect">
          <a:avLst/>
        </a:prstGeom>
        <a:solidFill>
          <a:srgbClr val="DE7337">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kern="1200" dirty="0">
              <a:solidFill>
                <a:schemeClr val="bg1"/>
              </a:solidFill>
            </a:rPr>
            <a:t>人的行为过程及特点</a:t>
          </a:r>
        </a:p>
      </dsp:txBody>
      <dsp:txXfrm rot="-5400000">
        <a:off x="622059" y="29351"/>
        <a:ext cx="5761432" cy="521231"/>
      </dsp:txXfrm>
    </dsp:sp>
    <dsp:sp modelId="{23EF70EC-0EB4-1E4E-B8FD-143B48F070CA}">
      <dsp:nvSpPr>
        <dsp:cNvPr id="0" name=""/>
        <dsp:cNvSpPr/>
      </dsp:nvSpPr>
      <dsp:spPr>
        <a:xfrm rot="5400000">
          <a:off x="-133298" y="836489"/>
          <a:ext cx="888654" cy="622058"/>
        </a:xfrm>
        <a:prstGeom prst="chevron">
          <a:avLst/>
        </a:prstGeom>
        <a:solidFill>
          <a:srgbClr val="FFC00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t>2</a:t>
          </a:r>
          <a:endParaRPr lang="zh-CN" altLang="en-US" sz="1800" kern="1200" dirty="0"/>
        </a:p>
      </dsp:txBody>
      <dsp:txXfrm rot="-5400000">
        <a:off x="0" y="1014220"/>
        <a:ext cx="622058" cy="266596"/>
      </dsp:txXfrm>
    </dsp:sp>
    <dsp:sp modelId="{076EF3A0-CD51-4347-BEBC-9B3057940FD1}">
      <dsp:nvSpPr>
        <dsp:cNvPr id="0" name=""/>
        <dsp:cNvSpPr/>
      </dsp:nvSpPr>
      <dsp:spPr>
        <a:xfrm rot="5400000">
          <a:off x="3228060" y="-1902810"/>
          <a:ext cx="577625" cy="5789629"/>
        </a:xfrm>
        <a:prstGeom prst="round2SameRect">
          <a:avLst/>
        </a:prstGeom>
        <a:solidFill>
          <a:srgbClr val="DE7337">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kern="1200" dirty="0">
              <a:solidFill>
                <a:schemeClr val="bg1"/>
              </a:solidFill>
            </a:rPr>
            <a:t>人性假设及其发展</a:t>
          </a:r>
        </a:p>
      </dsp:txBody>
      <dsp:txXfrm rot="-5400000">
        <a:off x="622059" y="731388"/>
        <a:ext cx="5761432" cy="521231"/>
      </dsp:txXfrm>
    </dsp:sp>
    <dsp:sp modelId="{DF2D30AF-6C71-A445-9F16-0D9E101EB119}">
      <dsp:nvSpPr>
        <dsp:cNvPr id="0" name=""/>
        <dsp:cNvSpPr/>
      </dsp:nvSpPr>
      <dsp:spPr>
        <a:xfrm rot="5400000">
          <a:off x="-133298" y="1538526"/>
          <a:ext cx="888654" cy="622058"/>
        </a:xfrm>
        <a:prstGeom prst="chevron">
          <a:avLst/>
        </a:prstGeom>
        <a:solidFill>
          <a:srgbClr val="FFC00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altLang="zh-CN" sz="1800" kern="1200" dirty="0"/>
            <a:t>3</a:t>
          </a:r>
          <a:endParaRPr lang="zh-CN" altLang="en-US" sz="1800" kern="1200" dirty="0"/>
        </a:p>
      </dsp:txBody>
      <dsp:txXfrm rot="-5400000">
        <a:off x="0" y="1716257"/>
        <a:ext cx="622058" cy="266596"/>
      </dsp:txXfrm>
    </dsp:sp>
    <dsp:sp modelId="{52625B76-1925-A840-AA52-FD36EBBC8021}">
      <dsp:nvSpPr>
        <dsp:cNvPr id="0" name=""/>
        <dsp:cNvSpPr/>
      </dsp:nvSpPr>
      <dsp:spPr>
        <a:xfrm rot="5400000">
          <a:off x="3228060" y="-1167404"/>
          <a:ext cx="577625" cy="5789629"/>
        </a:xfrm>
        <a:prstGeom prst="round2SameRect">
          <a:avLst/>
        </a:prstGeom>
        <a:solidFill>
          <a:srgbClr val="DE7337">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kern="1200" dirty="0">
              <a:solidFill>
                <a:schemeClr val="bg1"/>
              </a:solidFill>
            </a:rPr>
            <a:t>激励机理</a:t>
          </a:r>
        </a:p>
      </dsp:txBody>
      <dsp:txXfrm rot="-5400000">
        <a:off x="622059" y="1466794"/>
        <a:ext cx="5761432" cy="5212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7EB7A7-133B-9A41-9A92-C4EF35EC9127}">
      <dsp:nvSpPr>
        <dsp:cNvPr id="0" name=""/>
        <dsp:cNvSpPr/>
      </dsp:nvSpPr>
      <dsp:spPr>
        <a:xfrm rot="5400000">
          <a:off x="2467550" y="834160"/>
          <a:ext cx="732574" cy="834010"/>
        </a:xfrm>
        <a:prstGeom prst="bentUpArrow">
          <a:avLst>
            <a:gd name="adj1" fmla="val 32840"/>
            <a:gd name="adj2" fmla="val 25000"/>
            <a:gd name="adj3" fmla="val 3578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738ED1C-DA36-FA44-82BD-9DBC27EF972C}">
      <dsp:nvSpPr>
        <dsp:cNvPr id="0" name=""/>
        <dsp:cNvSpPr/>
      </dsp:nvSpPr>
      <dsp:spPr>
        <a:xfrm>
          <a:off x="2273462" y="22087"/>
          <a:ext cx="1233224" cy="863216"/>
        </a:xfrm>
        <a:prstGeom prst="roundRect">
          <a:avLst>
            <a:gd name="adj" fmla="val 1667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zh-CN" altLang="en-US" sz="1900" kern="1200" dirty="0"/>
            <a:t>经济人假设</a:t>
          </a:r>
        </a:p>
      </dsp:txBody>
      <dsp:txXfrm>
        <a:off x="2315608" y="64233"/>
        <a:ext cx="1148932" cy="778924"/>
      </dsp:txXfrm>
    </dsp:sp>
    <dsp:sp modelId="{7C7E0B78-053D-0649-9E5F-102CA0D74E60}">
      <dsp:nvSpPr>
        <dsp:cNvPr id="0" name=""/>
        <dsp:cNvSpPr/>
      </dsp:nvSpPr>
      <dsp:spPr>
        <a:xfrm>
          <a:off x="3527728" y="98170"/>
          <a:ext cx="1785841" cy="7101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altLang="zh-CN" sz="1800" kern="1200" dirty="0"/>
            <a:t>X</a:t>
          </a:r>
          <a:r>
            <a:rPr lang="zh-CN" altLang="en-US" sz="1800" kern="1200" dirty="0"/>
            <a:t>理论</a:t>
          </a:r>
        </a:p>
      </dsp:txBody>
      <dsp:txXfrm>
        <a:off x="3527728" y="98170"/>
        <a:ext cx="1785841" cy="710178"/>
      </dsp:txXfrm>
    </dsp:sp>
    <dsp:sp modelId="{072370B3-0417-DC4B-A7B7-2D6234565E83}">
      <dsp:nvSpPr>
        <dsp:cNvPr id="0" name=""/>
        <dsp:cNvSpPr/>
      </dsp:nvSpPr>
      <dsp:spPr>
        <a:xfrm rot="5400000">
          <a:off x="3703363" y="1803838"/>
          <a:ext cx="732574" cy="834010"/>
        </a:xfrm>
        <a:prstGeom prst="bentUpArrow">
          <a:avLst>
            <a:gd name="adj1" fmla="val 32840"/>
            <a:gd name="adj2" fmla="val 25000"/>
            <a:gd name="adj3" fmla="val 3578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0AC56C-05BD-9D42-94F2-932B0AB762F5}">
      <dsp:nvSpPr>
        <dsp:cNvPr id="0" name=""/>
        <dsp:cNvSpPr/>
      </dsp:nvSpPr>
      <dsp:spPr>
        <a:xfrm>
          <a:off x="3509275" y="991764"/>
          <a:ext cx="1233224" cy="863216"/>
        </a:xfrm>
        <a:prstGeom prst="roundRect">
          <a:avLst>
            <a:gd name="adj" fmla="val 1667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zh-CN" altLang="en-US" sz="1900" kern="1200" dirty="0"/>
            <a:t>社会人假设</a:t>
          </a:r>
        </a:p>
      </dsp:txBody>
      <dsp:txXfrm>
        <a:off x="3551421" y="1033910"/>
        <a:ext cx="1148932" cy="778924"/>
      </dsp:txXfrm>
    </dsp:sp>
    <dsp:sp modelId="{3E8F6E94-7C52-4D43-BA34-2DA23D843CEB}">
      <dsp:nvSpPr>
        <dsp:cNvPr id="0" name=""/>
        <dsp:cNvSpPr/>
      </dsp:nvSpPr>
      <dsp:spPr>
        <a:xfrm>
          <a:off x="7199271" y="3055001"/>
          <a:ext cx="2449802" cy="697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zh-CN" altLang="en-US" sz="1800" kern="1200" dirty="0"/>
            <a:t>超</a:t>
          </a:r>
          <a:r>
            <a:rPr lang="en-US" altLang="zh-CN" sz="1800" kern="1200" dirty="0"/>
            <a:t>Y</a:t>
          </a:r>
          <a:r>
            <a:rPr lang="zh-CN" altLang="en-US" sz="1800" kern="1200" dirty="0"/>
            <a:t>理论 </a:t>
          </a:r>
        </a:p>
      </dsp:txBody>
      <dsp:txXfrm>
        <a:off x="7199271" y="3055001"/>
        <a:ext cx="2449802" cy="697690"/>
      </dsp:txXfrm>
    </dsp:sp>
    <dsp:sp modelId="{B258E624-3B7F-AF41-A821-12EF11CA329E}">
      <dsp:nvSpPr>
        <dsp:cNvPr id="0" name=""/>
        <dsp:cNvSpPr/>
      </dsp:nvSpPr>
      <dsp:spPr>
        <a:xfrm rot="5400000">
          <a:off x="4939175" y="2773515"/>
          <a:ext cx="732574" cy="834010"/>
        </a:xfrm>
        <a:prstGeom prst="bentUpArrow">
          <a:avLst>
            <a:gd name="adj1" fmla="val 32840"/>
            <a:gd name="adj2" fmla="val 25000"/>
            <a:gd name="adj3" fmla="val 3578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2591999-17CB-E448-A833-DAC24C7F7E28}">
      <dsp:nvSpPr>
        <dsp:cNvPr id="0" name=""/>
        <dsp:cNvSpPr/>
      </dsp:nvSpPr>
      <dsp:spPr>
        <a:xfrm>
          <a:off x="4745087" y="1961442"/>
          <a:ext cx="1233224" cy="863216"/>
        </a:xfrm>
        <a:prstGeom prst="roundRect">
          <a:avLst>
            <a:gd name="adj" fmla="val 1667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zh-CN" altLang="en-US" sz="1900" kern="1200" dirty="0"/>
            <a:t>自我实现人假设</a:t>
          </a:r>
        </a:p>
      </dsp:txBody>
      <dsp:txXfrm>
        <a:off x="4787233" y="2003588"/>
        <a:ext cx="1148932" cy="778924"/>
      </dsp:txXfrm>
    </dsp:sp>
    <dsp:sp modelId="{9AF2AD3F-C917-5D42-B847-C881A9916850}">
      <dsp:nvSpPr>
        <dsp:cNvPr id="0" name=""/>
        <dsp:cNvSpPr/>
      </dsp:nvSpPr>
      <dsp:spPr>
        <a:xfrm>
          <a:off x="6038563" y="2043769"/>
          <a:ext cx="2329712" cy="697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altLang="zh-CN" sz="2000" kern="1200" dirty="0"/>
            <a:t>Y</a:t>
          </a:r>
          <a:r>
            <a:rPr lang="zh-CN" altLang="en-US" sz="2000" kern="1200" dirty="0"/>
            <a:t>理论</a:t>
          </a:r>
        </a:p>
      </dsp:txBody>
      <dsp:txXfrm>
        <a:off x="6038563" y="2043769"/>
        <a:ext cx="2329712" cy="697690"/>
      </dsp:txXfrm>
    </dsp:sp>
    <dsp:sp modelId="{FB4941FC-40D7-9641-8F7A-700128F2E794}">
      <dsp:nvSpPr>
        <dsp:cNvPr id="0" name=""/>
        <dsp:cNvSpPr/>
      </dsp:nvSpPr>
      <dsp:spPr>
        <a:xfrm>
          <a:off x="5980900" y="2931119"/>
          <a:ext cx="1233224" cy="863216"/>
        </a:xfrm>
        <a:prstGeom prst="roundRect">
          <a:avLst>
            <a:gd name="adj" fmla="val 1667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a:lnSpc>
              <a:spcPct val="90000"/>
            </a:lnSpc>
            <a:spcBef>
              <a:spcPct val="0"/>
            </a:spcBef>
            <a:spcAft>
              <a:spcPct val="35000"/>
            </a:spcAft>
          </a:pPr>
          <a:r>
            <a:rPr lang="zh-CN" altLang="en-US" sz="1900" kern="1200" dirty="0"/>
            <a:t>复杂人假设</a:t>
          </a:r>
        </a:p>
      </dsp:txBody>
      <dsp:txXfrm>
        <a:off x="6023046" y="2973265"/>
        <a:ext cx="1148932" cy="7789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3A3AFD-D186-1F43-A5E6-D577E106228B}">
      <dsp:nvSpPr>
        <dsp:cNvPr id="0" name=""/>
        <dsp:cNvSpPr/>
      </dsp:nvSpPr>
      <dsp:spPr>
        <a:xfrm>
          <a:off x="1537514" y="0"/>
          <a:ext cx="768757" cy="624546"/>
        </a:xfrm>
        <a:prstGeom prst="trapezoid">
          <a:avLst>
            <a:gd name="adj" fmla="val 61545"/>
          </a:avLst>
        </a:prstGeom>
        <a:solidFill>
          <a:schemeClr val="accent6">
            <a:lumMod val="40000"/>
            <a:lumOff val="60000"/>
          </a:schemeClr>
        </a:soli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altLang="zh-CN" sz="1500" kern="1200" dirty="0"/>
            <a:t>5.</a:t>
          </a:r>
          <a:r>
            <a:rPr lang="zh-CN" altLang="en-US" sz="1500" kern="1200" dirty="0"/>
            <a:t>自我实现需要</a:t>
          </a:r>
        </a:p>
      </dsp:txBody>
      <dsp:txXfrm>
        <a:off x="1537514" y="0"/>
        <a:ext cx="768757" cy="624546"/>
      </dsp:txXfrm>
    </dsp:sp>
    <dsp:sp modelId="{492578E5-62D2-9D42-9ADA-FFC0E620A9DC}">
      <dsp:nvSpPr>
        <dsp:cNvPr id="0" name=""/>
        <dsp:cNvSpPr/>
      </dsp:nvSpPr>
      <dsp:spPr>
        <a:xfrm>
          <a:off x="1153135" y="624546"/>
          <a:ext cx="1537514" cy="624546"/>
        </a:xfrm>
        <a:prstGeom prst="trapezoid">
          <a:avLst>
            <a:gd name="adj" fmla="val 61545"/>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altLang="zh-CN" sz="1500" kern="1200" dirty="0"/>
            <a:t>4.</a:t>
          </a:r>
          <a:r>
            <a:rPr lang="zh-CN" altLang="en-US" sz="1500" kern="1200" dirty="0"/>
            <a:t>尊重需要</a:t>
          </a:r>
        </a:p>
      </dsp:txBody>
      <dsp:txXfrm>
        <a:off x="1422200" y="624546"/>
        <a:ext cx="999384" cy="624546"/>
      </dsp:txXfrm>
    </dsp:sp>
    <dsp:sp modelId="{791B2718-B9AF-BB45-9782-F0294AFD73EC}">
      <dsp:nvSpPr>
        <dsp:cNvPr id="0" name=""/>
        <dsp:cNvSpPr/>
      </dsp:nvSpPr>
      <dsp:spPr>
        <a:xfrm>
          <a:off x="768757" y="1249092"/>
          <a:ext cx="2306271" cy="624546"/>
        </a:xfrm>
        <a:prstGeom prst="trapezoid">
          <a:avLst>
            <a:gd name="adj" fmla="val 61545"/>
          </a:avLst>
        </a:prstGeom>
        <a:gradFill rotWithShape="0">
          <a:gsLst>
            <a:gs pos="0">
              <a:srgbClr val="00B050"/>
            </a:gs>
            <a:gs pos="100000">
              <a:schemeClr val="accent1">
                <a:hueOff val="0"/>
                <a:satOff val="0"/>
                <a:lumOff val="0"/>
                <a:alphaOff val="0"/>
                <a:satMod val="110000"/>
                <a:lumMod val="100000"/>
                <a:shade val="100000"/>
              </a:schemeClr>
            </a:gs>
            <a:gs pos="98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altLang="zh-CN" sz="1500" kern="1200" dirty="0"/>
            <a:t>3.</a:t>
          </a:r>
          <a:r>
            <a:rPr lang="zh-CN" altLang="en-US" sz="1500" kern="1200" dirty="0"/>
            <a:t>社交需要</a:t>
          </a:r>
        </a:p>
      </dsp:txBody>
      <dsp:txXfrm>
        <a:off x="1172354" y="1249092"/>
        <a:ext cx="1499076" cy="624546"/>
      </dsp:txXfrm>
    </dsp:sp>
    <dsp:sp modelId="{1F1C72AD-79CE-7A4E-93A6-DFB1CF758C78}">
      <dsp:nvSpPr>
        <dsp:cNvPr id="0" name=""/>
        <dsp:cNvSpPr/>
      </dsp:nvSpPr>
      <dsp:spPr>
        <a:xfrm>
          <a:off x="384378" y="1873638"/>
          <a:ext cx="3075028" cy="624546"/>
        </a:xfrm>
        <a:prstGeom prst="trapezoid">
          <a:avLst>
            <a:gd name="adj" fmla="val 61545"/>
          </a:avLst>
        </a:prstGeom>
        <a:gradFill rotWithShape="0">
          <a:gsLst>
            <a:gs pos="100000">
              <a:srgbClr val="FFC000"/>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altLang="zh-CN" sz="1500" kern="1200" dirty="0"/>
            <a:t>2.</a:t>
          </a:r>
          <a:r>
            <a:rPr lang="zh-CN" altLang="en-US" sz="1500" kern="1200" dirty="0"/>
            <a:t>安全需要</a:t>
          </a:r>
        </a:p>
      </dsp:txBody>
      <dsp:txXfrm>
        <a:off x="922508" y="1873638"/>
        <a:ext cx="1998768" cy="624546"/>
      </dsp:txXfrm>
    </dsp:sp>
    <dsp:sp modelId="{077069A3-B8E0-9346-B6B2-AC009825BBE6}">
      <dsp:nvSpPr>
        <dsp:cNvPr id="0" name=""/>
        <dsp:cNvSpPr/>
      </dsp:nvSpPr>
      <dsp:spPr>
        <a:xfrm>
          <a:off x="0" y="2491202"/>
          <a:ext cx="3843786" cy="624546"/>
        </a:xfrm>
        <a:prstGeom prst="trapezoid">
          <a:avLst>
            <a:gd name="adj" fmla="val 61545"/>
          </a:avLst>
        </a:prstGeom>
        <a:gradFill rotWithShape="0">
          <a:gsLst>
            <a:gs pos="100000">
              <a:srgbClr val="DE7337"/>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n-US" altLang="zh-CN" sz="1500" kern="1200" dirty="0"/>
            <a:t>1.</a:t>
          </a:r>
          <a:r>
            <a:rPr lang="zh-CN" altLang="en-US" sz="1500" kern="1200" dirty="0"/>
            <a:t>生理需要</a:t>
          </a:r>
        </a:p>
      </dsp:txBody>
      <dsp:txXfrm>
        <a:off x="672662" y="2491202"/>
        <a:ext cx="2498460" cy="6245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EFE35B-153C-E648-A873-381D84E8030D}">
      <dsp:nvSpPr>
        <dsp:cNvPr id="0" name=""/>
        <dsp:cNvSpPr/>
      </dsp:nvSpPr>
      <dsp:spPr>
        <a:xfrm>
          <a:off x="1493566" y="654745"/>
          <a:ext cx="5869851" cy="3473244"/>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5B510D-CC43-4248-BAEA-2E725C4CC264}">
      <dsp:nvSpPr>
        <dsp:cNvPr id="0" name=""/>
        <dsp:cNvSpPr/>
      </dsp:nvSpPr>
      <dsp:spPr>
        <a:xfrm>
          <a:off x="4428491" y="1147856"/>
          <a:ext cx="782" cy="2487022"/>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64C53F-5A5C-0647-A978-7E1B5906F34D}">
      <dsp:nvSpPr>
        <dsp:cNvPr id="0" name=""/>
        <dsp:cNvSpPr/>
      </dsp:nvSpPr>
      <dsp:spPr>
        <a:xfrm>
          <a:off x="1689227" y="1052201"/>
          <a:ext cx="2543602" cy="267833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buFont typeface="Arial" panose="020B0604020202020204" pitchFamily="34" charset="0"/>
            <a:buChar char="•"/>
          </a:pPr>
          <a:r>
            <a:rPr lang="en-US" altLang="zh-CN" sz="1800" kern="1200" dirty="0"/>
            <a:t>①</a:t>
          </a:r>
          <a:r>
            <a:rPr lang="zh-CN" sz="1800" kern="1200" dirty="0"/>
            <a:t>马斯洛从人的需要出发探索人的激励诱因，抓住了激励问题的关键；</a:t>
          </a:r>
          <a:endParaRPr lang="zh-CN" altLang="en-US" sz="1800" kern="1200" dirty="0"/>
        </a:p>
        <a:p>
          <a:pPr lvl="0" algn="l" defTabSz="800100">
            <a:lnSpc>
              <a:spcPct val="90000"/>
            </a:lnSpc>
            <a:spcBef>
              <a:spcPct val="0"/>
            </a:spcBef>
            <a:spcAft>
              <a:spcPct val="35000"/>
            </a:spcAft>
            <a:buNone/>
          </a:pPr>
          <a:r>
            <a:rPr lang="en-US" altLang="zh-CN" sz="1800" kern="1200" dirty="0"/>
            <a:t>②</a:t>
          </a:r>
          <a:r>
            <a:rPr lang="zh-CN" sz="1800" kern="1200" dirty="0"/>
            <a:t>马斯洛指出人的需要有一个从低级向高级发展的过程，基本上符合人类需要发展的一般规律。</a:t>
          </a:r>
        </a:p>
        <a:p>
          <a:pPr lvl="0" algn="l" defTabSz="666750">
            <a:lnSpc>
              <a:spcPct val="90000"/>
            </a:lnSpc>
            <a:spcBef>
              <a:spcPct val="0"/>
            </a:spcBef>
            <a:spcAft>
              <a:spcPct val="35000"/>
            </a:spcAft>
            <a:buNone/>
          </a:pPr>
          <a:endParaRPr lang="zh-CN" altLang="en-US" sz="1500" kern="1200" dirty="0"/>
        </a:p>
      </dsp:txBody>
      <dsp:txXfrm>
        <a:off x="1689227" y="1052201"/>
        <a:ext cx="2543602" cy="2678332"/>
      </dsp:txXfrm>
    </dsp:sp>
    <dsp:sp modelId="{060B2222-A324-D947-B555-486486EEE970}">
      <dsp:nvSpPr>
        <dsp:cNvPr id="0" name=""/>
        <dsp:cNvSpPr/>
      </dsp:nvSpPr>
      <dsp:spPr>
        <a:xfrm>
          <a:off x="4624153" y="1052201"/>
          <a:ext cx="2543602" cy="267833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altLang="zh-CN" sz="1800" kern="1200" dirty="0"/>
            <a:t>①</a:t>
          </a:r>
          <a:r>
            <a:rPr lang="zh-CN" sz="1800" kern="1200" dirty="0"/>
            <a:t>调查的对象主要是中产以上阶层人们的需要，将其推广缺乏普遍性。</a:t>
          </a:r>
          <a:endParaRPr lang="zh-CN" altLang="en-US" sz="1800" kern="1200" dirty="0"/>
        </a:p>
        <a:p>
          <a:pPr lvl="0" algn="l" defTabSz="800100">
            <a:lnSpc>
              <a:spcPct val="90000"/>
            </a:lnSpc>
            <a:spcBef>
              <a:spcPct val="0"/>
            </a:spcBef>
            <a:spcAft>
              <a:spcPct val="35000"/>
            </a:spcAft>
          </a:pPr>
          <a:r>
            <a:rPr lang="en-US" altLang="zh-CN" sz="1800" kern="1200" dirty="0"/>
            <a:t>②</a:t>
          </a:r>
          <a:r>
            <a:rPr lang="zh-CN" sz="1800" kern="1200" dirty="0"/>
            <a:t>实际上人的需要既有天生的，也有后天形成的。</a:t>
          </a:r>
        </a:p>
        <a:p>
          <a:pPr lvl="0" algn="l" defTabSz="800100">
            <a:lnSpc>
              <a:spcPct val="90000"/>
            </a:lnSpc>
            <a:spcBef>
              <a:spcPct val="0"/>
            </a:spcBef>
            <a:spcAft>
              <a:spcPct val="35000"/>
            </a:spcAft>
          </a:pPr>
          <a:r>
            <a:rPr lang="zh-CN" sz="1800" kern="1200" dirty="0"/>
            <a:t>这种需要的发展观带有明显的机械论</a:t>
          </a:r>
          <a:endParaRPr lang="zh-CN" altLang="en-US" sz="1800" kern="1200" dirty="0"/>
        </a:p>
      </dsp:txBody>
      <dsp:txXfrm>
        <a:off x="4624153" y="1052201"/>
        <a:ext cx="2543602" cy="2678332"/>
      </dsp:txXfrm>
    </dsp:sp>
    <dsp:sp modelId="{BE93130B-3950-E14D-8005-E81E9B19AD16}">
      <dsp:nvSpPr>
        <dsp:cNvPr id="0" name=""/>
        <dsp:cNvSpPr/>
      </dsp:nvSpPr>
      <dsp:spPr>
        <a:xfrm rot="16200000">
          <a:off x="-717373" y="1232630"/>
          <a:ext cx="3443569" cy="978308"/>
        </a:xfrm>
        <a:prstGeom prst="rightArrow">
          <a:avLst>
            <a:gd name="adj1" fmla="val 49830"/>
            <a:gd name="adj2" fmla="val 6066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zh-CN" altLang="en-US" sz="2000" b="1" kern="1200" dirty="0"/>
            <a:t>积极方面</a:t>
          </a:r>
        </a:p>
      </dsp:txBody>
      <dsp:txXfrm>
        <a:off x="-569517" y="1625895"/>
        <a:ext cx="3147857" cy="487490"/>
      </dsp:txXfrm>
    </dsp:sp>
    <dsp:sp modelId="{8703D4A8-28C8-F242-B751-966AA7863BCF}">
      <dsp:nvSpPr>
        <dsp:cNvPr id="0" name=""/>
        <dsp:cNvSpPr/>
      </dsp:nvSpPr>
      <dsp:spPr>
        <a:xfrm rot="5400000">
          <a:off x="6130787" y="2284361"/>
          <a:ext cx="3443569" cy="978308"/>
        </a:xfrm>
        <a:prstGeom prst="rightArrow">
          <a:avLst>
            <a:gd name="adj1" fmla="val 49830"/>
            <a:gd name="adj2" fmla="val 6066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zh-CN" altLang="en-US" sz="2000" b="1" kern="1200" dirty="0"/>
            <a:t>局限性</a:t>
          </a:r>
        </a:p>
      </dsp:txBody>
      <dsp:txXfrm>
        <a:off x="6278643" y="2381914"/>
        <a:ext cx="3147857" cy="48749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EFE35B-153C-E648-A873-381D84E8030D}">
      <dsp:nvSpPr>
        <dsp:cNvPr id="0" name=""/>
        <dsp:cNvSpPr/>
      </dsp:nvSpPr>
      <dsp:spPr>
        <a:xfrm>
          <a:off x="1932068" y="556921"/>
          <a:ext cx="4992847" cy="2954313"/>
        </a:xfrm>
        <a:prstGeom prst="round2DiagRect">
          <a:avLst>
            <a:gd name="adj1" fmla="val 0"/>
            <a:gd name="adj2" fmla="val 166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5B510D-CC43-4248-BAEA-2E725C4CC264}">
      <dsp:nvSpPr>
        <dsp:cNvPr id="0" name=""/>
        <dsp:cNvSpPr/>
      </dsp:nvSpPr>
      <dsp:spPr>
        <a:xfrm>
          <a:off x="4428491" y="976357"/>
          <a:ext cx="665" cy="2115441"/>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64C53F-5A5C-0647-A978-7E1B5906F34D}">
      <dsp:nvSpPr>
        <dsp:cNvPr id="0" name=""/>
        <dsp:cNvSpPr/>
      </dsp:nvSpPr>
      <dsp:spPr>
        <a:xfrm>
          <a:off x="2032507" y="676199"/>
          <a:ext cx="2163567" cy="2278167"/>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buFont typeface="Arial" panose="020B0604020202020204" pitchFamily="34" charset="0"/>
            <a:buChar char="•"/>
          </a:pPr>
          <a:r>
            <a:rPr lang="en-US" altLang="zh-CN" sz="1600" kern="1200" dirty="0"/>
            <a:t>①</a:t>
          </a:r>
          <a:r>
            <a:rPr lang="zh-CN" sz="1600" kern="1200" dirty="0"/>
            <a:t>推动了管理者积极致力于培训个体的成就需要；“工作本身应具有挑战性”“组织应该为个体发展提供机遇”等激励措施在组织管理中很有应用价值；</a:t>
          </a:r>
          <a:endParaRPr lang="zh-CN" altLang="en-US" sz="1600" kern="1200" dirty="0"/>
        </a:p>
        <a:p>
          <a:pPr lvl="0" algn="l" defTabSz="711200">
            <a:lnSpc>
              <a:spcPct val="90000"/>
            </a:lnSpc>
            <a:spcBef>
              <a:spcPct val="0"/>
            </a:spcBef>
            <a:spcAft>
              <a:spcPct val="35000"/>
            </a:spcAft>
            <a:buNone/>
          </a:pPr>
          <a:r>
            <a:rPr lang="en-US" altLang="zh-CN" sz="1600" kern="1200" dirty="0"/>
            <a:t>②</a:t>
          </a:r>
          <a:r>
            <a:rPr lang="zh-CN" sz="1600" kern="1200" dirty="0"/>
            <a:t>对成就需要与工作绩效的关系进行了十分有说服力的推断。</a:t>
          </a:r>
        </a:p>
        <a:p>
          <a:pPr lvl="0" algn="l" defTabSz="666750">
            <a:lnSpc>
              <a:spcPct val="90000"/>
            </a:lnSpc>
            <a:spcBef>
              <a:spcPct val="0"/>
            </a:spcBef>
            <a:spcAft>
              <a:spcPct val="35000"/>
            </a:spcAft>
            <a:buNone/>
          </a:pPr>
          <a:endParaRPr lang="zh-CN" altLang="en-US" sz="1500" kern="1200" dirty="0"/>
        </a:p>
      </dsp:txBody>
      <dsp:txXfrm>
        <a:off x="2032507" y="676199"/>
        <a:ext cx="2163567" cy="2278167"/>
      </dsp:txXfrm>
    </dsp:sp>
    <dsp:sp modelId="{060B2222-A324-D947-B555-486486EEE970}">
      <dsp:nvSpPr>
        <dsp:cNvPr id="0" name=""/>
        <dsp:cNvSpPr/>
      </dsp:nvSpPr>
      <dsp:spPr>
        <a:xfrm>
          <a:off x="4594920" y="1450092"/>
          <a:ext cx="2163567" cy="116797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ctr" defTabSz="711200">
            <a:lnSpc>
              <a:spcPct val="90000"/>
            </a:lnSpc>
            <a:spcBef>
              <a:spcPct val="0"/>
            </a:spcBef>
            <a:spcAft>
              <a:spcPct val="35000"/>
            </a:spcAft>
          </a:pPr>
          <a:r>
            <a:rPr lang="zh-CN" altLang="en-US" sz="1600" kern="1200" dirty="0"/>
            <a:t>忽视了满足个体低层次需要的意义。</a:t>
          </a:r>
        </a:p>
      </dsp:txBody>
      <dsp:txXfrm>
        <a:off x="4594920" y="1450092"/>
        <a:ext cx="2163567" cy="1167970"/>
      </dsp:txXfrm>
    </dsp:sp>
    <dsp:sp modelId="{BE93130B-3950-E14D-8005-E81E9B19AD16}">
      <dsp:nvSpPr>
        <dsp:cNvPr id="0" name=""/>
        <dsp:cNvSpPr/>
      </dsp:nvSpPr>
      <dsp:spPr>
        <a:xfrm rot="16200000">
          <a:off x="-40348" y="1408507"/>
          <a:ext cx="2929072" cy="832141"/>
        </a:xfrm>
        <a:prstGeom prst="rightArrow">
          <a:avLst>
            <a:gd name="adj1" fmla="val 49830"/>
            <a:gd name="adj2" fmla="val 6066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zh-CN" altLang="en-US" sz="2000" b="1" kern="1200" dirty="0"/>
            <a:t>实践意义</a:t>
          </a:r>
        </a:p>
      </dsp:txBody>
      <dsp:txXfrm>
        <a:off x="85417" y="1743015"/>
        <a:ext cx="2677542" cy="414655"/>
      </dsp:txXfrm>
    </dsp:sp>
    <dsp:sp modelId="{8703D4A8-28C8-F242-B751-966AA7863BCF}">
      <dsp:nvSpPr>
        <dsp:cNvPr id="0" name=""/>
        <dsp:cNvSpPr/>
      </dsp:nvSpPr>
      <dsp:spPr>
        <a:xfrm rot="5400000">
          <a:off x="5936306" y="1726161"/>
          <a:ext cx="2929072" cy="832141"/>
        </a:xfrm>
        <a:prstGeom prst="rightArrow">
          <a:avLst>
            <a:gd name="adj1" fmla="val 49830"/>
            <a:gd name="adj2" fmla="val 60660"/>
          </a:avLst>
        </a:prstGeom>
        <a:solidFill>
          <a:srgbClr val="FFC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zh-CN" altLang="en-US" sz="2000" b="1" kern="1200" dirty="0"/>
            <a:t>局限性</a:t>
          </a:r>
        </a:p>
      </dsp:txBody>
      <dsp:txXfrm>
        <a:off x="6062071" y="1809139"/>
        <a:ext cx="2677542" cy="41465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EFC44D-0E02-8B42-BEA6-FB9681F5865C}">
      <dsp:nvSpPr>
        <dsp:cNvPr id="0" name=""/>
        <dsp:cNvSpPr/>
      </dsp:nvSpPr>
      <dsp:spPr>
        <a:xfrm>
          <a:off x="4016" y="1197455"/>
          <a:ext cx="2301414" cy="18981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提出了</a:t>
          </a:r>
          <a:r>
            <a:rPr lang="zh-CN" altLang="en-US" sz="1600" kern="1200" dirty="0">
              <a:solidFill>
                <a:srgbClr val="D34721"/>
              </a:solidFill>
            </a:rPr>
            <a:t>相对报酬</a:t>
          </a:r>
          <a:r>
            <a:rPr lang="zh-CN" altLang="en-US" sz="1600" kern="1200" dirty="0"/>
            <a:t>的概念。</a:t>
          </a:r>
        </a:p>
      </dsp:txBody>
      <dsp:txXfrm>
        <a:off x="47699" y="1241138"/>
        <a:ext cx="2214048" cy="1404065"/>
      </dsp:txXfrm>
    </dsp:sp>
    <dsp:sp modelId="{FFDB2AE7-BE51-4F40-99A9-E38F9320D743}">
      <dsp:nvSpPr>
        <dsp:cNvPr id="0" name=""/>
        <dsp:cNvSpPr/>
      </dsp:nvSpPr>
      <dsp:spPr>
        <a:xfrm>
          <a:off x="1357800" y="1667844"/>
          <a:ext cx="2717673" cy="2717673"/>
        </a:xfrm>
        <a:prstGeom prst="leftCircularArrow">
          <a:avLst>
            <a:gd name="adj1" fmla="val 2992"/>
            <a:gd name="adj2" fmla="val 366802"/>
            <a:gd name="adj3" fmla="val 2598748"/>
            <a:gd name="adj4" fmla="val 9480924"/>
            <a:gd name="adj5" fmla="val 3491"/>
          </a:avLst>
        </a:prstGeom>
        <a:solidFill>
          <a:srgbClr val="DE7337"/>
        </a:solidFill>
        <a:ln>
          <a:noFill/>
        </a:ln>
        <a:effectLst/>
      </dsp:spPr>
      <dsp:style>
        <a:lnRef idx="0">
          <a:scrgbClr r="0" g="0" b="0"/>
        </a:lnRef>
        <a:fillRef idx="1">
          <a:scrgbClr r="0" g="0" b="0"/>
        </a:fillRef>
        <a:effectRef idx="0">
          <a:scrgbClr r="0" g="0" b="0"/>
        </a:effectRef>
        <a:fontRef idx="minor">
          <a:schemeClr val="lt1"/>
        </a:fontRef>
      </dsp:style>
    </dsp:sp>
    <dsp:sp modelId="{653130D2-F51E-7448-A563-940E901B3DF1}">
      <dsp:nvSpPr>
        <dsp:cNvPr id="0" name=""/>
        <dsp:cNvSpPr/>
      </dsp:nvSpPr>
      <dsp:spPr>
        <a:xfrm>
          <a:off x="515442" y="2688886"/>
          <a:ext cx="2045701" cy="813508"/>
        </a:xfrm>
        <a:prstGeom prst="roundRect">
          <a:avLst>
            <a:gd name="adj" fmla="val 1000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55880" rIns="83820" bIns="55880" numCol="1" spcCol="1270" anchor="ctr" anchorCtr="0">
          <a:noAutofit/>
        </a:bodyPr>
        <a:lstStyle/>
        <a:p>
          <a:pPr lvl="0" algn="ctr" defTabSz="1955800">
            <a:lnSpc>
              <a:spcPct val="90000"/>
            </a:lnSpc>
            <a:spcBef>
              <a:spcPct val="0"/>
            </a:spcBef>
            <a:spcAft>
              <a:spcPct val="35000"/>
            </a:spcAft>
          </a:pPr>
          <a:r>
            <a:rPr lang="zh-CN" altLang="en-US" sz="4400" kern="1200" dirty="0"/>
            <a:t>贡献</a:t>
          </a:r>
        </a:p>
      </dsp:txBody>
      <dsp:txXfrm>
        <a:off x="539269" y="2712713"/>
        <a:ext cx="1998047" cy="765854"/>
      </dsp:txXfrm>
    </dsp:sp>
    <dsp:sp modelId="{C59D693F-2918-8A48-BF18-928D4BCE4B0C}">
      <dsp:nvSpPr>
        <dsp:cNvPr id="0" name=""/>
        <dsp:cNvSpPr/>
      </dsp:nvSpPr>
      <dsp:spPr>
        <a:xfrm>
          <a:off x="2948350" y="1159087"/>
          <a:ext cx="2558252" cy="25507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利用公平感来调动员工的积极性是一种重要的激励手段；强调了管理者的管理行为必须遵循公正原则，以积极引导员工形成正确的公平感。</a:t>
          </a:r>
        </a:p>
      </dsp:txBody>
      <dsp:txXfrm>
        <a:off x="3007049" y="1764370"/>
        <a:ext cx="2440854" cy="1886743"/>
      </dsp:txXfrm>
    </dsp:sp>
    <dsp:sp modelId="{556E4B62-8E4D-AE4E-A5B4-88C63625A8BD}">
      <dsp:nvSpPr>
        <dsp:cNvPr id="0" name=""/>
        <dsp:cNvSpPr/>
      </dsp:nvSpPr>
      <dsp:spPr>
        <a:xfrm>
          <a:off x="4405355" y="-89744"/>
          <a:ext cx="2853558" cy="2853558"/>
        </a:xfrm>
        <a:prstGeom prst="circularArrow">
          <a:avLst>
            <a:gd name="adj1" fmla="val 2850"/>
            <a:gd name="adj2" fmla="val 348169"/>
            <a:gd name="adj3" fmla="val 19152541"/>
            <a:gd name="adj4" fmla="val 12251732"/>
            <a:gd name="adj5" fmla="val 3324"/>
          </a:avLst>
        </a:prstGeom>
        <a:solidFill>
          <a:srgbClr val="DE7337"/>
        </a:solidFill>
        <a:ln>
          <a:noFill/>
        </a:ln>
        <a:effectLst/>
      </dsp:spPr>
      <dsp:style>
        <a:lnRef idx="0">
          <a:scrgbClr r="0" g="0" b="0"/>
        </a:lnRef>
        <a:fillRef idx="1">
          <a:scrgbClr r="0" g="0" b="0"/>
        </a:fillRef>
        <a:effectRef idx="0">
          <a:scrgbClr r="0" g="0" b="0"/>
        </a:effectRef>
        <a:fontRef idx="minor">
          <a:schemeClr val="lt1"/>
        </a:fontRef>
      </dsp:style>
    </dsp:sp>
    <dsp:sp modelId="{53B2F6D7-A7A7-814D-A029-54C772FC23F3}">
      <dsp:nvSpPr>
        <dsp:cNvPr id="0" name=""/>
        <dsp:cNvSpPr/>
      </dsp:nvSpPr>
      <dsp:spPr>
        <a:xfrm>
          <a:off x="3588195" y="788370"/>
          <a:ext cx="2045701" cy="813508"/>
        </a:xfrm>
        <a:prstGeom prst="roundRect">
          <a:avLst>
            <a:gd name="adj" fmla="val 1000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55880" rIns="83820" bIns="55880" numCol="1" spcCol="1270" anchor="ctr" anchorCtr="0">
          <a:noAutofit/>
        </a:bodyPr>
        <a:lstStyle/>
        <a:p>
          <a:pPr lvl="0" algn="ctr" defTabSz="1955800">
            <a:lnSpc>
              <a:spcPct val="90000"/>
            </a:lnSpc>
            <a:spcBef>
              <a:spcPct val="0"/>
            </a:spcBef>
            <a:spcAft>
              <a:spcPct val="35000"/>
            </a:spcAft>
          </a:pPr>
          <a:r>
            <a:rPr lang="zh-CN" altLang="en-US" sz="4400" kern="1200" dirty="0"/>
            <a:t>启示</a:t>
          </a:r>
        </a:p>
      </dsp:txBody>
      <dsp:txXfrm>
        <a:off x="3612022" y="812197"/>
        <a:ext cx="1998047" cy="765854"/>
      </dsp:txXfrm>
    </dsp:sp>
    <dsp:sp modelId="{71397005-669F-8F43-91D5-61627DECF730}">
      <dsp:nvSpPr>
        <dsp:cNvPr id="0" name=""/>
        <dsp:cNvSpPr/>
      </dsp:nvSpPr>
      <dsp:spPr>
        <a:xfrm>
          <a:off x="6021104" y="613468"/>
          <a:ext cx="2301414" cy="263411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711200">
            <a:lnSpc>
              <a:spcPct val="90000"/>
            </a:lnSpc>
            <a:spcBef>
              <a:spcPct val="0"/>
            </a:spcBef>
            <a:spcAft>
              <a:spcPct val="15000"/>
            </a:spcAft>
            <a:buChar char="••"/>
          </a:pPr>
          <a:r>
            <a:rPr lang="zh-CN" altLang="en-US" sz="1600" kern="1200" dirty="0"/>
            <a:t>不完全信息往往使社会比较脱离客观实际；主观评价易使社会比较失去客观标准；“投入”和“产出”形式的多样性使得社会比较难以进行。</a:t>
          </a:r>
        </a:p>
      </dsp:txBody>
      <dsp:txXfrm>
        <a:off x="6081722" y="674086"/>
        <a:ext cx="2180178" cy="1948423"/>
      </dsp:txXfrm>
    </dsp:sp>
    <dsp:sp modelId="{E3D70668-1B2E-1042-AA00-C94549D1BE48}">
      <dsp:nvSpPr>
        <dsp:cNvPr id="0" name=""/>
        <dsp:cNvSpPr/>
      </dsp:nvSpPr>
      <dsp:spPr>
        <a:xfrm>
          <a:off x="6532529" y="2691515"/>
          <a:ext cx="2045701" cy="813508"/>
        </a:xfrm>
        <a:prstGeom prst="roundRect">
          <a:avLst>
            <a:gd name="adj" fmla="val 10000"/>
          </a:avLst>
        </a:prstGeom>
        <a:solidFill>
          <a:srgbClr val="DE733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55880" rIns="83820" bIns="55880" numCol="1" spcCol="1270" anchor="ctr" anchorCtr="0">
          <a:noAutofit/>
        </a:bodyPr>
        <a:lstStyle/>
        <a:p>
          <a:pPr lvl="0" algn="ctr" defTabSz="1955800">
            <a:lnSpc>
              <a:spcPct val="90000"/>
            </a:lnSpc>
            <a:spcBef>
              <a:spcPct val="0"/>
            </a:spcBef>
            <a:spcAft>
              <a:spcPct val="35000"/>
            </a:spcAft>
          </a:pPr>
          <a:r>
            <a:rPr lang="zh-CN" altLang="en-US" sz="4400" kern="1200" dirty="0"/>
            <a:t>局限性</a:t>
          </a:r>
        </a:p>
      </dsp:txBody>
      <dsp:txXfrm>
        <a:off x="6556356" y="2715342"/>
        <a:ext cx="1998047" cy="76585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EEB4FC-6D19-0C4C-A162-32A3FA978D12}">
      <dsp:nvSpPr>
        <dsp:cNvPr id="0" name=""/>
        <dsp:cNvSpPr/>
      </dsp:nvSpPr>
      <dsp:spPr>
        <a:xfrm>
          <a:off x="0" y="0"/>
          <a:ext cx="3728520" cy="4680520"/>
        </a:xfrm>
        <a:prstGeom prst="roundRect">
          <a:avLst>
            <a:gd name="adj" fmla="val 5000"/>
          </a:avLst>
        </a:prstGeom>
        <a:solidFill>
          <a:srgbClr val="CFCEDE"/>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vert" wrap="square" lIns="0" tIns="109728" rIns="142240" bIns="0" numCol="1" spcCol="1270" anchor="t" anchorCtr="0">
          <a:noAutofit/>
        </a:bodyPr>
        <a:lstStyle/>
        <a:p>
          <a:pPr lvl="0" algn="r" defTabSz="1422400">
            <a:lnSpc>
              <a:spcPct val="90000"/>
            </a:lnSpc>
            <a:spcBef>
              <a:spcPct val="0"/>
            </a:spcBef>
            <a:spcAft>
              <a:spcPct val="35000"/>
            </a:spcAft>
          </a:pPr>
          <a:r>
            <a:rPr lang="zh-CN" altLang="en-US" sz="3200" kern="1200" dirty="0"/>
            <a:t>应用强化的原则</a:t>
          </a:r>
        </a:p>
      </dsp:txBody>
      <dsp:txXfrm rot="16200000">
        <a:off x="-1546161" y="1546161"/>
        <a:ext cx="3838026" cy="745704"/>
      </dsp:txXfrm>
    </dsp:sp>
    <dsp:sp modelId="{743CDFB6-A7BB-8342-A2F8-7CAB37E6931F}">
      <dsp:nvSpPr>
        <dsp:cNvPr id="0" name=""/>
        <dsp:cNvSpPr/>
      </dsp:nvSpPr>
      <dsp:spPr>
        <a:xfrm>
          <a:off x="826694" y="0"/>
          <a:ext cx="2777747" cy="4680520"/>
        </a:xfrm>
        <a:prstGeom prst="rect">
          <a:avLst/>
        </a:prstGeom>
        <a:solidFill>
          <a:srgbClr val="CFCEDE"/>
        </a:solid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96012" rIns="0" bIns="0" numCol="1" spcCol="1270" anchor="t" anchorCtr="0">
          <a:noAutofit/>
        </a:bodyPr>
        <a:lstStyle/>
        <a:p>
          <a:pPr lvl="0" algn="l" defTabSz="1244600">
            <a:lnSpc>
              <a:spcPct val="90000"/>
            </a:lnSpc>
            <a:spcBef>
              <a:spcPct val="0"/>
            </a:spcBef>
            <a:spcAft>
              <a:spcPct val="35000"/>
            </a:spcAft>
            <a:buFont typeface="Wingdings" pitchFamily="2" charset="2"/>
            <a:buChar char="l"/>
          </a:pPr>
          <a:endParaRPr lang="en-US" altLang="zh-CN" sz="2800" b="1" kern="1200" dirty="0">
            <a:solidFill>
              <a:schemeClr val="tx1"/>
            </a:solidFill>
          </a:endParaRPr>
        </a:p>
        <a:p>
          <a:pPr lvl="0" algn="l" defTabSz="1244600">
            <a:lnSpc>
              <a:spcPct val="90000"/>
            </a:lnSpc>
            <a:spcBef>
              <a:spcPct val="0"/>
            </a:spcBef>
            <a:spcAft>
              <a:spcPct val="35000"/>
            </a:spcAft>
            <a:buFont typeface="Wingdings" pitchFamily="2" charset="2"/>
            <a:buChar char="l"/>
          </a:pPr>
          <a:r>
            <a:rPr lang="en-US" altLang="zh-CN" sz="2800" b="1" kern="1200" dirty="0">
              <a:solidFill>
                <a:schemeClr val="tx1"/>
              </a:solidFill>
            </a:rPr>
            <a:t>·</a:t>
          </a:r>
          <a:r>
            <a:rPr lang="zh-CN" sz="2000" kern="1200" dirty="0">
              <a:solidFill>
                <a:schemeClr val="tx1"/>
              </a:solidFill>
            </a:rPr>
            <a:t>要按照强化对象的不同需要采取不同的强化措施。</a:t>
          </a:r>
          <a:endParaRPr lang="zh-CN" altLang="en-US" sz="2000" kern="1200" dirty="0"/>
        </a:p>
        <a:p>
          <a:pPr lvl="0" algn="l" defTabSz="1244600">
            <a:lnSpc>
              <a:spcPct val="90000"/>
            </a:lnSpc>
            <a:spcBef>
              <a:spcPct val="0"/>
            </a:spcBef>
            <a:spcAft>
              <a:spcPct val="35000"/>
            </a:spcAft>
            <a:buNone/>
          </a:pPr>
          <a:r>
            <a:rPr lang="en-US" altLang="zh-CN" sz="2800" b="1" kern="1200" dirty="0">
              <a:solidFill>
                <a:schemeClr val="tx1"/>
              </a:solidFill>
            </a:rPr>
            <a:t>·</a:t>
          </a:r>
          <a:r>
            <a:rPr lang="zh-CN" sz="2000" kern="1200" dirty="0">
              <a:solidFill>
                <a:schemeClr val="tx1"/>
              </a:solidFill>
            </a:rPr>
            <a:t>对所期望取得的工作业绩应予以明确的规定和表述。</a:t>
          </a:r>
        </a:p>
        <a:p>
          <a:pPr lvl="0" algn="l" defTabSz="1422400">
            <a:lnSpc>
              <a:spcPct val="90000"/>
            </a:lnSpc>
            <a:spcBef>
              <a:spcPct val="0"/>
            </a:spcBef>
            <a:spcAft>
              <a:spcPct val="35000"/>
            </a:spcAft>
            <a:buNone/>
          </a:pPr>
          <a:r>
            <a:rPr lang="en-US" altLang="zh-CN" sz="3200" b="1" kern="1200" dirty="0">
              <a:solidFill>
                <a:schemeClr val="tx1"/>
              </a:solidFill>
            </a:rPr>
            <a:t>·</a:t>
          </a:r>
          <a:r>
            <a:rPr lang="zh-CN" sz="2000" kern="1200" dirty="0">
              <a:solidFill>
                <a:schemeClr val="tx1"/>
              </a:solidFill>
            </a:rPr>
            <a:t>对工作业绩予以及时的反馈，即通过某种形式和途径，及时将工作结果告诉行动者。</a:t>
          </a:r>
        </a:p>
      </dsp:txBody>
      <dsp:txXfrm>
        <a:off x="826694" y="0"/>
        <a:ext cx="2777747" cy="4680520"/>
      </dsp:txXfrm>
    </dsp:sp>
    <dsp:sp modelId="{CE752E39-B4A9-F54B-9DA3-44550A43B326}">
      <dsp:nvSpPr>
        <dsp:cNvPr id="0" name=""/>
        <dsp:cNvSpPr/>
      </dsp:nvSpPr>
      <dsp:spPr>
        <a:xfrm>
          <a:off x="3894027" y="0"/>
          <a:ext cx="3801737" cy="4680520"/>
        </a:xfrm>
        <a:prstGeom prst="roundRect">
          <a:avLst>
            <a:gd name="adj" fmla="val 5000"/>
          </a:avLst>
        </a:prstGeom>
        <a:solidFill>
          <a:srgbClr val="CFCEDE"/>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vert" wrap="square" lIns="0" tIns="109728" rIns="142240" bIns="0" numCol="1" spcCol="1270" anchor="t" anchorCtr="0">
          <a:noAutofit/>
        </a:bodyPr>
        <a:lstStyle/>
        <a:p>
          <a:pPr lvl="0" algn="r" defTabSz="1422400">
            <a:lnSpc>
              <a:spcPct val="90000"/>
            </a:lnSpc>
            <a:spcBef>
              <a:spcPct val="0"/>
            </a:spcBef>
            <a:spcAft>
              <a:spcPct val="35000"/>
            </a:spcAft>
          </a:pPr>
          <a:r>
            <a:rPr lang="zh-CN" altLang="en-US" sz="3200" kern="1200" dirty="0"/>
            <a:t>理论局限</a:t>
          </a:r>
        </a:p>
      </dsp:txBody>
      <dsp:txXfrm rot="16200000">
        <a:off x="2355188" y="1538839"/>
        <a:ext cx="3838026" cy="760347"/>
      </dsp:txXfrm>
    </dsp:sp>
    <dsp:sp modelId="{AED64324-E079-074C-A4F3-911DD30E54D2}">
      <dsp:nvSpPr>
        <dsp:cNvPr id="0" name=""/>
        <dsp:cNvSpPr/>
      </dsp:nvSpPr>
      <dsp:spPr>
        <a:xfrm rot="5400000">
          <a:off x="3581174" y="3646074"/>
          <a:ext cx="687342" cy="726844"/>
        </a:xfrm>
        <a:prstGeom prst="flowChartExtra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9E1E4D-2D3D-9242-B87D-57580D7EE0E2}">
      <dsp:nvSpPr>
        <dsp:cNvPr id="0" name=""/>
        <dsp:cNvSpPr/>
      </dsp:nvSpPr>
      <dsp:spPr>
        <a:xfrm>
          <a:off x="4730057" y="0"/>
          <a:ext cx="2832294" cy="4680520"/>
        </a:xfrm>
        <a:prstGeom prst="rect">
          <a:avLst/>
        </a:prstGeom>
        <a:solidFill>
          <a:srgbClr val="CFCEDE"/>
        </a:solid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lvl="0" algn="l" defTabSz="889000">
            <a:lnSpc>
              <a:spcPct val="90000"/>
            </a:lnSpc>
            <a:spcBef>
              <a:spcPct val="0"/>
            </a:spcBef>
            <a:spcAft>
              <a:spcPct val="35000"/>
            </a:spcAft>
          </a:pPr>
          <a:endParaRPr lang="en-US" altLang="zh-CN" sz="2000" kern="1200" dirty="0">
            <a:solidFill>
              <a:schemeClr val="tx1"/>
            </a:solidFill>
          </a:endParaRPr>
        </a:p>
        <a:p>
          <a:pPr lvl="0" algn="l" defTabSz="889000">
            <a:lnSpc>
              <a:spcPct val="90000"/>
            </a:lnSpc>
            <a:spcBef>
              <a:spcPct val="0"/>
            </a:spcBef>
            <a:spcAft>
              <a:spcPct val="35000"/>
            </a:spcAft>
          </a:pPr>
          <a:endParaRPr lang="en-US" altLang="zh-CN" sz="2000" kern="1200" dirty="0">
            <a:solidFill>
              <a:schemeClr val="tx1"/>
            </a:solidFill>
          </a:endParaRPr>
        </a:p>
        <a:p>
          <a:pPr lvl="0" algn="l" defTabSz="889000">
            <a:lnSpc>
              <a:spcPct val="90000"/>
            </a:lnSpc>
            <a:spcBef>
              <a:spcPct val="0"/>
            </a:spcBef>
            <a:spcAft>
              <a:spcPct val="35000"/>
            </a:spcAft>
          </a:pPr>
          <a:endParaRPr lang="en-US" altLang="zh-CN" sz="2000" kern="1200" dirty="0">
            <a:solidFill>
              <a:schemeClr val="tx1"/>
            </a:solidFill>
          </a:endParaRPr>
        </a:p>
        <a:p>
          <a:pPr lvl="0" algn="l" defTabSz="889000">
            <a:lnSpc>
              <a:spcPct val="90000"/>
            </a:lnSpc>
            <a:spcBef>
              <a:spcPct val="0"/>
            </a:spcBef>
            <a:spcAft>
              <a:spcPct val="35000"/>
            </a:spcAft>
          </a:pPr>
          <a:r>
            <a:rPr lang="zh-CN" altLang="en-US" sz="2000" kern="1200" dirty="0">
              <a:solidFill>
                <a:schemeClr val="tx1"/>
              </a:solidFill>
            </a:rPr>
            <a:t>过于强调对人的行为的限制和控制，而忽视了人的内在心理过程和状态；忽略人的因素和主观能动性对环境的反作用。</a:t>
          </a:r>
          <a:endParaRPr lang="zh-CN" altLang="en-US" sz="2000" kern="1200" dirty="0"/>
        </a:p>
      </dsp:txBody>
      <dsp:txXfrm>
        <a:off x="4730057" y="0"/>
        <a:ext cx="2832294" cy="468052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5.xml><?xml version="1.0" encoding="utf-8"?>
<dgm:layoutDef xmlns:dgm="http://schemas.openxmlformats.org/drawingml/2006/diagram" xmlns:a="http://schemas.openxmlformats.org/drawingml/2006/main" uniqueId="urn:microsoft.com/office/officeart/2009/3/layout/OpposingIdeas">
  <dgm:title val=""/>
  <dgm:desc val=""/>
  <dgm:catLst>
    <dgm:cat type="relationship" pri="3400"/>
  </dgm:catLst>
  <dgm:samp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Lst>
      <dgm:cxnLst>
        <dgm:cxn modelId="30" srcId="0" destId="10" srcOrd="0" destOrd="0"/>
        <dgm:cxn modelId="12" srcId="10" destId="11" srcOrd="0" destOrd="0"/>
        <dgm:cxn modelId="40" srcId="0" destId="20" srcOrd="1" destOrd="0"/>
        <dgm:cxn modelId="22" srcId="20" destId="21" srcOrd="0" destOrd="0"/>
      </dgm:cxnLst>
      <dgm:bg/>
      <dgm:whole/>
    </dgm:dataModel>
  </dgm:clrData>
  <dgm:layoutNode name="Name0">
    <dgm:varLst>
      <dgm:chMax val="2"/>
      <dgm:dir/>
      <dgm:animOne val="branch"/>
      <dgm:animLvl val="lvl"/>
      <dgm:resizeHandles val="exact"/>
    </dgm:varLst>
    <dgm:choose name="Name1">
      <dgm:if name="Name2" axis="ch" ptType="node" func="cnt" op="lte" val="1">
        <dgm:alg type="composite">
          <dgm:param type="ar" val="0.9928"/>
        </dgm:alg>
      </dgm:if>
      <dgm:else name="Name3">
        <dgm:alg type="composite">
          <dgm:param type="ar" val="1.6364"/>
        </dgm:alg>
      </dgm:else>
    </dgm:choose>
    <dgm:shape xmlns:r="http://schemas.openxmlformats.org/officeDocument/2006/relationships" r:blip="">
      <dgm:adjLst/>
    </dgm:shape>
    <dgm:choose name="Name4">
      <dgm:if name="Name5" func="var" arg="dir" op="equ" val="norm">
        <dgm:choose name="Name6">
          <dgm:if name="Name7"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2963"/>
              <dgm:constr type="t" for="ch" forName="ChildText1" refType="h" fact="0.2722"/>
              <dgm:constr type="w" for="ch" forName="ChildText1" refType="w" fact="0.6534"/>
              <dgm:constr type="h" for="ch" forName="ChildText1" refType="h" fact="0.6682"/>
              <dgm:constr type="l" for="ch" forName="Background" refType="w" fact="0.246"/>
              <dgm:constr type="t" for="ch" forName="Background" refType="h" fact="0.2125"/>
              <dgm:constr type="w" for="ch" forName="Background" refType="w" fact="0.754"/>
              <dgm:constr type="h" for="ch" forName="Background" refType="h" fact="0.7875"/>
              <dgm:constr type="l" for="ch" forName="ParentText1" refType="w" fact="0"/>
              <dgm:constr type="t" for="ch" forName="ParentText1" refType="h" fact="0"/>
              <dgm:constr type="w" for="ch" forName="ParentText1" refType="w" fact="0.234"/>
              <dgm:constr type="h" for="ch" forName="ParentText1" refType="h" fact="0.8713"/>
              <dgm:constr type="l" for="ch" forName="ParentShape1" refType="w" fact="0"/>
              <dgm:constr type="t" for="ch" forName="ParentShape1" refType="h" fact="0"/>
              <dgm:constr type="w" for="ch" forName="ParentShape1" refType="w" fact="0.234"/>
              <dgm:constr type="h" for="ch" forName="ParentShape1" refType="h" fact="0.8713"/>
            </dgm:constrLst>
          </dgm:if>
          <dgm:else name="Name8">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l" for="ch" forName="ChildText1" refType="w" fact="0.15"/>
              <dgm:constr type="t" for="ch" forName="ChildText1" refType="h" fact="0.22"/>
              <dgm:constr type="w" for="ch" forName="ChildText1" refType="w" fact="0.325"/>
              <dgm:constr type="h" for="ch" forName="ChildText1" refType="h" fact="0.56"/>
              <dgm:constr type="l" for="ch" forName="ChildText2" refType="w" fact="0.525"/>
              <dgm:constr type="t" for="ch" forName="ChildText2" refType="h" fact="0.22"/>
              <dgm:constr type="w" for="ch" forName="ChildText2" refType="w" fact="0.325"/>
              <dgm:constr type="h" for="ch" forName="ChildText2" refType="h" fact="0.56"/>
              <dgm:constr type="l" for="ch" forName="Background" refType="w" fact="0.125"/>
              <dgm:constr type="t" for="ch" forName="Background" refType="h" fact="0.17"/>
              <dgm:constr type="w" for="ch" forName="Background" refType="w" fact="0.75"/>
              <dgm:constr type="h" for="ch" forName="Background" refType="h" fact="0.66"/>
              <dgm:constr type="l" for="ch" forName="ParentText1" refType="w" fact="0"/>
              <dgm:constr type="t" for="ch" forName="ParentText1" refType="h" fact="0"/>
              <dgm:constr type="w" for="ch" forName="ParentText1" refType="w" fact="0.125"/>
              <dgm:constr type="h" for="ch" forName="ParentText1" refType="h" fact="0.72"/>
              <dgm:constr type="l" for="ch" forName="ParentShape1" refType="w" fact="0"/>
              <dgm:constr type="t" for="ch" forName="ParentShape1" refType="h" fact="0"/>
              <dgm:constr type="w" for="ch" forName="ParentShape1" refType="w" fact="0.125"/>
              <dgm:constr type="h" for="ch" forName="ParentShape1" refType="h" fact="0.72"/>
              <dgm:constr type="l" for="ch" forName="ParentText2" refType="w" fact="0.875"/>
              <dgm:constr type="t" for="ch" forName="ParentText2" refType="h" fact="0.28"/>
              <dgm:constr type="w" for="ch" forName="ParentText2" refType="w" fact="0.125"/>
              <dgm:constr type="h" for="ch" forName="ParentText2" refType="h" fact="0.72"/>
              <dgm:constr type="l" for="ch" forName="ParentShape2" refType="w" fact="0.875"/>
              <dgm:constr type="t" for="ch" forName="ParentShape2" refType="h" fact="0.28"/>
              <dgm:constr type="w" for="ch" forName="ParentShape2" refType="w" fact="0.125"/>
              <dgm:constr type="h" for="ch" forName="ParentShape2" refType="h" fact="0.72"/>
              <dgm:constr type="l" for="ch" forName="Divider" refType="w" fact="0.5"/>
              <dgm:constr type="t" for="ch" forName="Divider" refType="h" fact="0.24"/>
              <dgm:constr type="w" for="ch" forName="Divider" refType="w" fact="0.0001"/>
              <dgm:constr type="h" for="ch" forName="Divider" refType="h" fact="0.52"/>
            </dgm:constrLst>
          </dgm:else>
        </dgm:choose>
      </dgm:if>
      <dgm:else name="Name9">
        <dgm:choose name="Name10">
          <dgm:if name="Name11" axis="ch" ptType="node" func="cnt" op="lte" val="1">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2455"/>
              <dgm:constr type="t" for="ch" forName="ChildText1" refType="h" fact="0.2651"/>
              <dgm:constr type="w" for="ch" forName="ChildText1" refType="w" fact="0.5351"/>
              <dgm:constr type="h" for="ch" forName="ChildText1" refType="h" fact="0.56"/>
              <dgm:constr type="r" for="ch" forName="Background" refType="w" fact="-0.246"/>
              <dgm:constr type="t" for="ch" forName="Background" refType="h" fact="0.2125"/>
              <dgm:constr type="w" for="ch" forName="Background" refType="w" fact="0.754"/>
              <dgm:constr type="h" for="ch" forName="Background" refType="h" fact="0.7875"/>
              <dgm:constr type="r" for="ch" forName="ParentText1" refType="w" fact="0"/>
              <dgm:constr type="t" for="ch" forName="ParentText1" refType="h" fact="0"/>
              <dgm:constr type="w" for="ch" forName="ParentText1" refType="w" fact="0.234"/>
              <dgm:constr type="h" for="ch" forName="ParentText1" refType="h" fact="0.8713"/>
              <dgm:constr type="r" for="ch" forName="ParentShape1" refType="w" fact="0"/>
              <dgm:constr type="t" for="ch" forName="ParentShape1" refType="h" fact="0"/>
              <dgm:constr type="w" for="ch" forName="ParentShape1" refType="w" fact="0.234"/>
              <dgm:constr type="h" for="ch" forName="ParentShape1" refType="h" fact="0.8713"/>
            </dgm:constrLst>
          </dgm:if>
          <dgm:else name="Name12">
            <dgm:constrLst>
              <dgm:constr type="primFontSz" for="des" forName="ParentText1" op="equ" val="65"/>
              <dgm:constr type="primFontSz" for="des" forName="ParentText2" refType="primFontSz" refFor="des" refForName="ParentText1" op="equ"/>
              <dgm:constr type="primFontSz" for="des" forName="ChildText1" op="equ" val="65"/>
              <dgm:constr type="primFontSz" for="des" forName="ChildText2" refType="primFontSz" refFor="des" refForName="ChildText1" op="equ"/>
              <dgm:constr type="r" for="ch" forName="ChildText1" refType="w" fact="-0.15"/>
              <dgm:constr type="t" for="ch" forName="ChildText1" refType="h" fact="0.22"/>
              <dgm:constr type="w" for="ch" forName="ChildText1" refType="w" fact="0.325"/>
              <dgm:constr type="h" for="ch" forName="ChildText1" refType="h" fact="0.56"/>
              <dgm:constr type="r" for="ch" forName="ChildText2" refType="w" fact="-0.525"/>
              <dgm:constr type="t" for="ch" forName="ChildText2" refType="h" fact="0.22"/>
              <dgm:constr type="w" for="ch" forName="ChildText2" refType="w" fact="0.325"/>
              <dgm:constr type="h" for="ch" forName="ChildText2" refType="h" fact="0.56"/>
              <dgm:constr type="r" for="ch" forName="Background" refType="w" fact="-0.125"/>
              <dgm:constr type="t" for="ch" forName="Background" refType="h" fact="0.17"/>
              <dgm:constr type="w" for="ch" forName="Background" refType="w" fact="0.75"/>
              <dgm:constr type="h" for="ch" forName="Background" refType="h" fact="0.66"/>
              <dgm:constr type="r" for="ch" forName="ParentText1" refType="w" fact="0"/>
              <dgm:constr type="t" for="ch" forName="ParentText1" refType="h" fact="0"/>
              <dgm:constr type="w" for="ch" forName="ParentText1" refType="w" fact="0.125"/>
              <dgm:constr type="h" for="ch" forName="ParentText1" refType="h" fact="0.72"/>
              <dgm:constr type="r" for="ch" forName="ParentShape1" refType="w" fact="0"/>
              <dgm:constr type="t" for="ch" forName="ParentShape1" refType="h" fact="0"/>
              <dgm:constr type="w" for="ch" forName="ParentShape1" refType="w" fact="0.125"/>
              <dgm:constr type="h" for="ch" forName="ParentShape1" refType="h" fact="0.72"/>
              <dgm:constr type="r" for="ch" forName="ParentText2" refType="w" fact="-0.875"/>
              <dgm:constr type="t" for="ch" forName="ParentText2" refType="h" fact="0.28"/>
              <dgm:constr type="w" for="ch" forName="ParentText2" refType="w" fact="0.125"/>
              <dgm:constr type="h" for="ch" forName="ParentText2" refType="h" fact="0.72"/>
              <dgm:constr type="r" for="ch" forName="ParentShape2" refType="w" fact="-0.875"/>
              <dgm:constr type="t" for="ch" forName="ParentShape2" refType="h" fact="0.28"/>
              <dgm:constr type="w" for="ch" forName="ParentShape2" refType="w" fact="0.125"/>
              <dgm:constr type="h" for="ch" forName="ParentShape2" refType="h" fact="0.72"/>
              <dgm:constr type="r" for="ch" forName="Divider" refType="w" fact="-0.5"/>
              <dgm:constr type="t" for="ch" forName="Divider" refType="h" fact="0.24"/>
              <dgm:constr type="w" for="ch" forName="Divider" refType="w" fact="0.0001"/>
              <dgm:constr type="h" for="ch" forName="Divider" refType="h" fact="0.52"/>
            </dgm:constrLst>
          </dgm:else>
        </dgm:choose>
      </dgm:else>
    </dgm:choose>
    <dgm:choose name="Name13">
      <dgm:if name="Name14" axis="ch" ptType="node" func="cnt" op="gte" val="1">
        <dgm:layoutNode name="Background" styleLbl="node1">
          <dgm:alg type="sp"/>
          <dgm:choose name="Name15">
            <dgm:if name="Name16" func="var" arg="dir" op="equ" val="norm">
              <dgm:shape xmlns:r="http://schemas.openxmlformats.org/officeDocument/2006/relationships" type="round2DiagRect" r:blip="">
                <dgm:adjLst>
                  <dgm:adj idx="1" val="0"/>
                  <dgm:adj idx="2" val="0.1667"/>
                </dgm:adjLst>
              </dgm:shape>
            </dgm:if>
            <dgm:else name="Name17">
              <dgm:shape xmlns:r="http://schemas.openxmlformats.org/officeDocument/2006/relationships" type="round2DiagRect" r:blip="">
                <dgm:adjLst>
                  <dgm:adj idx="1" val="0.1667"/>
                  <dgm:adj idx="2" val="0"/>
                </dgm:adjLst>
              </dgm:shape>
            </dgm:else>
          </dgm:choose>
          <dgm:presOf/>
        </dgm:layoutNode>
        <dgm:choose name="Name18">
          <dgm:if name="Name19" axis="ch" ptType="node" func="cnt" op="gte" val="2">
            <dgm:layoutNode name="Divider" styleLbl="callout">
              <dgm:alg type="sp"/>
              <dgm:shape xmlns:r="http://schemas.openxmlformats.org/officeDocument/2006/relationships" type="line" r:blip="">
                <dgm:adjLst/>
              </dgm:shape>
              <dgm:presOf/>
            </dgm:layoutNode>
          </dgm:if>
          <dgm:else name="Name20"/>
        </dgm:choose>
        <dgm:layoutNode name="ChildText1"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21">
          <dgm:if name="Name22" axis="ch" ptType="node" func="cnt" op="gte" val="2">
            <dgm:layoutNode name="ChildText2" styleLbl="revTx">
              <dgm:varLst>
                <dgm:chMax val="0"/>
                <dgm:chPref val="0"/>
                <dgm:bulletEnabled val="1"/>
              </dgm:varLst>
              <dgm:alg type="tx">
                <dgm:param type="parTxLTRAlign" val="l"/>
                <dgm:param type="txAnchorVert" val="t"/>
              </dgm:alg>
              <dgm:shape xmlns:r="http://schemas.openxmlformats.org/officeDocument/2006/relationships" type="rect" r:blip="" hideGeom="1">
                <dgm:adjLst/>
              </dgm:shape>
              <dgm:presOf axis="ch des"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3"/>
        </dgm:choose>
        <dgm:layoutNode name="ParentText1" styleLbl="revTx">
          <dgm:varLst>
            <dgm:chMax val="1"/>
            <dgm:chPref val="1"/>
          </dgm:varLst>
          <dgm:choose name="Name24">
            <dgm:if name="Name25" func="var" arg="dir" op="equ" val="norm">
              <dgm:alg type="tx">
                <dgm:param type="parTxLTRAlign" val="r"/>
                <dgm:param type="shpTxLTRAlignCh" val="r"/>
                <dgm:param type="txAnchorVertCh" val="mid"/>
                <dgm:param type="autoTxRot" val="grav"/>
              </dgm:alg>
            </dgm:if>
            <dgm:else name="Name26">
              <dgm:alg type="tx">
                <dgm:param type="parTxLTRAlign" val="l"/>
                <dgm:param type="shpTxLTRAlignCh" val="r"/>
                <dgm:param type="txAnchorVertCh" val="mid"/>
                <dgm:param type="autoTxRot" val="grav"/>
              </dgm:alg>
            </dgm:else>
          </dgm:choose>
          <dgm:choose name="Name27">
            <dgm:if name="Name28" func="var" arg="dir" op="equ" val="norm">
              <dgm:shape xmlns:r="http://schemas.openxmlformats.org/officeDocument/2006/relationships" rot="-90" type="rightArrow" r:blip="" hideGeom="1">
                <dgm:adjLst>
                  <dgm:adj idx="1" val="0.4983"/>
                  <dgm:adj idx="2" val="0.6066"/>
                </dgm:adjLst>
              </dgm:shape>
            </dgm:if>
            <dgm:else name="Name29">
              <dgm:shape xmlns:r="http://schemas.openxmlformats.org/officeDocument/2006/relationships" rot="90" type="leftArrow" r:blip="" hideGeom="1">
                <dgm:adjLst>
                  <dgm:adj idx="1" val="0.4983"/>
                  <dgm:adj idx="2" val="0.6066"/>
                </dgm:adjLst>
              </dgm:shape>
            </dgm:else>
          </dgm:choos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1" styleLbl="alignImgPlace1">
          <dgm:varLst/>
          <dgm:alg type="sp"/>
          <dgm:presOf axis="ch self" ptType="node node" st="1 1" cnt="1 0"/>
          <dgm:choose name="Name30">
            <dgm:if name="Name31" func="var" arg="dir" op="equ" val="norm">
              <dgm:shape xmlns:r="http://schemas.openxmlformats.org/officeDocument/2006/relationships" rot="-90" type="rightArrow" r:blip="">
                <dgm:adjLst>
                  <dgm:adj idx="1" val="0.4983"/>
                  <dgm:adj idx="2" val="0.6066"/>
                </dgm:adjLst>
              </dgm:shape>
            </dgm:if>
            <dgm:else name="Name32">
              <dgm:shape xmlns:r="http://schemas.openxmlformats.org/officeDocument/2006/relationships" rot="90" type="leftArrow" r:blip="">
                <dgm:adjLst>
                  <dgm:adj idx="1" val="0.4983"/>
                  <dgm:adj idx="2" val="0.6066"/>
                </dgm:adjLst>
              </dgm:shape>
            </dgm:else>
          </dgm:choose>
        </dgm:layoutNode>
        <dgm:choose name="Name33">
          <dgm:if name="Name34" axis="ch" ptType="node" func="cnt" op="gte" val="2">
            <dgm:layoutNode name="ParentText2" styleLbl="revTx">
              <dgm:varLst>
                <dgm:chMax val="1"/>
                <dgm:chPref val="1"/>
              </dgm:varLst>
              <dgm:choose name="Name35">
                <dgm:if name="Name36" func="var" arg="dir" op="equ" val="norm">
                  <dgm:alg type="tx">
                    <dgm:param type="parTxLTRAlign" val="r"/>
                    <dgm:param type="shpTxLTRAlignCh" val="r"/>
                    <dgm:param type="txAnchorVertCh" val="mid"/>
                    <dgm:param type="autoTxRot" val="grav"/>
                  </dgm:alg>
                </dgm:if>
                <dgm:else name="Name37">
                  <dgm:alg type="tx">
                    <dgm:param type="parTxLTRAlign" val="l"/>
                    <dgm:param type="shpTxLTRAlignCh" val="r"/>
                    <dgm:param type="txAnchorVertCh" val="mid"/>
                    <dgm:param type="autoTxRot" val="grav"/>
                  </dgm:alg>
                </dgm:else>
              </dgm:choose>
              <dgm:choose name="Name38">
                <dgm:if name="Name39" func="var" arg="dir" op="equ" val="norm">
                  <dgm:shape xmlns:r="http://schemas.openxmlformats.org/officeDocument/2006/relationships" rot="90" type="rightArrow" r:blip="" hideGeom="1">
                    <dgm:adjLst>
                      <dgm:adj idx="1" val="0.4983"/>
                      <dgm:adj idx="2" val="0.6066"/>
                    </dgm:adjLst>
                  </dgm:shape>
                </dgm:if>
                <dgm:else name="Name40">
                  <dgm:shape xmlns:r="http://schemas.openxmlformats.org/officeDocument/2006/relationships" rot="-90" type="leftArrow" r:blip="" hideGeom="1">
                    <dgm:adjLst>
                      <dgm:adj idx="1" val="0.4983"/>
                      <dgm:adj idx="2" val="0.6066"/>
                    </dgm:adjLst>
                  </dgm:shape>
                </dgm:else>
              </dgm:choos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Shape2" styleLbl="alignImgPlace1">
              <dgm:varLst/>
              <dgm:alg type="sp"/>
              <dgm:choose name="Name41">
                <dgm:if name="Name42" func="var" arg="dir" op="equ" val="norm">
                  <dgm:shape xmlns:r="http://schemas.openxmlformats.org/officeDocument/2006/relationships" rot="90" type="rightArrow" r:blip="">
                    <dgm:adjLst>
                      <dgm:adj idx="1" val="0.4983"/>
                      <dgm:adj idx="2" val="0.6066"/>
                    </dgm:adjLst>
                  </dgm:shape>
                </dgm:if>
                <dgm:else name="Name43">
                  <dgm:shape xmlns:r="http://schemas.openxmlformats.org/officeDocument/2006/relationships" rot="-90" type="leftArrow" r:blip="">
                    <dgm:adjLst>
                      <dgm:adj idx="1" val="0.4983"/>
                      <dgm:adj idx="2" val="0.6066"/>
                    </dgm:adjLst>
                  </dgm:shape>
                </dgm:else>
              </dgm:choose>
              <dgm:presOf axis="ch self" ptType="node node" st="2 1" cnt="1 0"/>
            </dgm:layoutNode>
          </dgm:if>
          <dgm:else name="Name44"/>
        </dgm:choose>
      </dgm:if>
      <dgm:else name="Name45"/>
    </dgm:choos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1.emf"/></Relationships>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18.tiff>
</file>

<file path=ppt/media/image2.png>
</file>

<file path=ppt/media/image22.tiff>
</file>

<file path=ppt/media/image23.png>
</file>

<file path=ppt/media/image24.jpg>
</file>

<file path=ppt/media/image25.png>
</file>

<file path=ppt/media/image26.png>
</file>

<file path=ppt/media/image27.jpeg>
</file>

<file path=ppt/media/image3.jpeg>
</file>

<file path=ppt/media/image4.tiff>
</file>

<file path=ppt/media/image5.tiff>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kumimoji="1" sz="1200" smtClean="0"/>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kumimoji="1" sz="1200" smtClean="0"/>
            </a:lvl1pPr>
          </a:lstStyle>
          <a:p>
            <a:pPr>
              <a:defRPr/>
            </a:pPr>
            <a:fld id="{4E10013E-894F-7149-8426-372FB6702069}" type="datetimeFigureOut">
              <a:rPr lang="zh-CN" altLang="en-US"/>
              <a:pPr>
                <a:defRPr/>
              </a:pPr>
              <a:t>2019/1/28 Monday</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二级</a:t>
            </a:r>
          </a:p>
          <a:p>
            <a:pPr lvl="2"/>
            <a:r>
              <a:rPr lang="zh-CN" altLang="en-US" noProof="0"/>
              <a:t>三级</a:t>
            </a:r>
          </a:p>
          <a:p>
            <a:pPr lvl="3"/>
            <a:r>
              <a:rPr lang="zh-CN" altLang="en-US" noProof="0"/>
              <a:t>四级</a:t>
            </a:r>
          </a:p>
          <a:p>
            <a:pPr lvl="4"/>
            <a:r>
              <a:rPr lang="zh-CN" altLang="en-US" noProof="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kumimoji="1" sz="1200" smtClean="0"/>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kumimoji="1" sz="1200" smtClean="0"/>
            </a:lvl1pPr>
          </a:lstStyle>
          <a:p>
            <a:pPr>
              <a:defRPr/>
            </a:pPr>
            <a:fld id="{B997D906-CAD5-C94F-A6B3-CD470EA1112E}" type="slidenum">
              <a:rPr lang="zh-CN" altLang="en-US"/>
              <a:pPr>
                <a:defRPr/>
              </a:pPr>
              <a:t>‹#›</a:t>
            </a:fld>
            <a:endParaRPr lang="zh-CN" altLang="en-US"/>
          </a:p>
        </p:txBody>
      </p:sp>
    </p:spTree>
    <p:extLst>
      <p:ext uri="{BB962C8B-B14F-4D97-AF65-F5344CB8AC3E}">
        <p14:creationId xmlns:p14="http://schemas.microsoft.com/office/powerpoint/2010/main" val="123104963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692696"/>
            <a:ext cx="6858000" cy="2387600"/>
          </a:xfrm>
          <a:prstGeom prst="rect">
            <a:avLst/>
          </a:prstGeom>
        </p:spPr>
        <p:txBody>
          <a:bodyPr anchor="b"/>
          <a:lstStyle>
            <a:lvl1pPr algn="ctr">
              <a:defRPr sz="4000">
                <a:solidFill>
                  <a:schemeClr val="bg1"/>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3" name="副标题 2"/>
          <p:cNvSpPr>
            <a:spLocks noGrp="1"/>
          </p:cNvSpPr>
          <p:nvPr>
            <p:ph type="subTitle" idx="1"/>
          </p:nvPr>
        </p:nvSpPr>
        <p:spPr>
          <a:xfrm>
            <a:off x="1043608" y="494116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457200" y="6245225"/>
            <a:ext cx="2133600" cy="476250"/>
          </a:xfrm>
          <a:prstGeom prst="rect">
            <a:avLst/>
          </a:prstGeom>
        </p:spPr>
        <p:txBody>
          <a:bodyPr/>
          <a:lstStyle>
            <a:lvl1pPr>
              <a:defRPr>
                <a:latin typeface="Arial" panose="020B0604020202020204" pitchFamily="34" charset="0"/>
                <a:ea typeface="宋体" panose="02010600030101010101" pitchFamily="2" charset="-122"/>
              </a:defRPr>
            </a:lvl1pPr>
          </a:lstStyle>
          <a:p>
            <a:pPr>
              <a:defRPr/>
            </a:pPr>
            <a:endParaRPr lang="en-US" altLang="zh-CN"/>
          </a:p>
        </p:txBody>
      </p:sp>
      <p:sp>
        <p:nvSpPr>
          <p:cNvPr id="5" name="页脚占位符 4"/>
          <p:cNvSpPr>
            <a:spLocks noGrp="1"/>
          </p:cNvSpPr>
          <p:nvPr>
            <p:ph type="ftr" sz="quarter" idx="11"/>
          </p:nvPr>
        </p:nvSpPr>
        <p:spPr>
          <a:xfrm>
            <a:off x="3124200" y="6245225"/>
            <a:ext cx="2895600" cy="476250"/>
          </a:xfrm>
          <a:prstGeom prst="rect">
            <a:avLst/>
          </a:prstGeom>
        </p:spPr>
        <p:txBody>
          <a:bodyPr/>
          <a:lstStyle>
            <a:lvl1pPr>
              <a:defRPr>
                <a:latin typeface="Arial" panose="020B0604020202020204" pitchFamily="34" charset="0"/>
                <a:ea typeface="宋体" panose="02010600030101010101" pitchFamily="2" charset="-122"/>
              </a:defRPr>
            </a:lvl1pPr>
          </a:lstStyle>
          <a:p>
            <a:pPr>
              <a:defRPr/>
            </a:pPr>
            <a:endParaRPr lang="en-US" altLang="zh-CN"/>
          </a:p>
        </p:txBody>
      </p:sp>
      <p:sp>
        <p:nvSpPr>
          <p:cNvPr id="6" name="灯片编号占位符 5"/>
          <p:cNvSpPr>
            <a:spLocks noGrp="1"/>
          </p:cNvSpPr>
          <p:nvPr>
            <p:ph type="sldNum" sz="quarter" idx="12"/>
          </p:nvPr>
        </p:nvSpPr>
        <p:spPr>
          <a:xfrm>
            <a:off x="6553200" y="6245225"/>
            <a:ext cx="2133600" cy="476250"/>
          </a:xfrm>
          <a:prstGeom prst="rect">
            <a:avLst/>
          </a:prstGeom>
        </p:spPr>
        <p:txBody>
          <a:bodyPr/>
          <a:lstStyle>
            <a:lvl1pPr>
              <a:defRPr>
                <a:latin typeface="Arial" panose="020B0604020202020204" pitchFamily="34" charset="0"/>
                <a:ea typeface="宋体" panose="02010600030101010101" pitchFamily="2" charset="-122"/>
              </a:defRPr>
            </a:lvl1pPr>
          </a:lstStyle>
          <a:p>
            <a:pPr>
              <a:defRPr/>
            </a:pPr>
            <a:fld id="{36DF4212-39EC-AB4A-89E6-D2859E9A46F8}" type="slidenum">
              <a:rPr lang="en-US" altLang="zh-CN"/>
              <a:pPr>
                <a:defRPr/>
              </a:pPr>
              <a:t>‹#›</a:t>
            </a:fld>
            <a:endParaRPr lang="en-US" altLang="zh-CN"/>
          </a:p>
        </p:txBody>
      </p:sp>
    </p:spTree>
    <p:extLst>
      <p:ext uri="{BB962C8B-B14F-4D97-AF65-F5344CB8AC3E}">
        <p14:creationId xmlns:p14="http://schemas.microsoft.com/office/powerpoint/2010/main" val="1016317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79512" y="0"/>
            <a:ext cx="7992888" cy="836712"/>
          </a:xfrm>
          <a:prstGeom prst="rect">
            <a:avLst/>
          </a:prstGeom>
        </p:spPr>
        <p:txBody>
          <a:bodyPr/>
          <a:lstStyle>
            <a:lvl1pPr algn="l">
              <a:defRPr sz="3600">
                <a:solidFill>
                  <a:schemeClr val="bg1"/>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3" name="内容占位符 2"/>
          <p:cNvSpPr>
            <a:spLocks noGrp="1"/>
          </p:cNvSpPr>
          <p:nvPr>
            <p:ph idx="1"/>
          </p:nvPr>
        </p:nvSpPr>
        <p:spPr>
          <a:xfrm>
            <a:off x="395536" y="1379909"/>
            <a:ext cx="8229600" cy="5145435"/>
          </a:xfrm>
          <a:prstGeom prst="rect">
            <a:avLst/>
          </a:prstGeom>
        </p:spPr>
        <p:txBody>
          <a:bodyPr/>
          <a:lstStyle>
            <a:lvl1pPr>
              <a:defRPr sz="2800"/>
            </a:lvl1pPr>
            <a:lvl2pPr>
              <a:defRPr>
                <a:solidFill>
                  <a:srgbClr val="C00000"/>
                </a:solidFill>
              </a:defRPr>
            </a:lvl2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219272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1379909"/>
            <a:ext cx="8229600" cy="5145435"/>
          </a:xfrm>
          <a:prstGeom prst="rect">
            <a:avLst/>
          </a:prstGeom>
        </p:spPr>
        <p:txBody>
          <a:bodyPr/>
          <a:lstStyle>
            <a:lvl1pPr>
              <a:defRPr sz="2800"/>
            </a:lvl1pPr>
            <a:lvl2pPr>
              <a:defRPr>
                <a:solidFill>
                  <a:srgbClr val="C00000"/>
                </a:solidFill>
              </a:defRPr>
            </a:lvl2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224736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278530" y="6372565"/>
            <a:ext cx="1685958" cy="368803"/>
          </a:xfrm>
          <a:prstGeom prst="rect">
            <a:avLst/>
          </a:prstGeom>
        </p:spPr>
      </p:pic>
    </p:spTree>
  </p:cSld>
  <p:clrMap bg1="lt1" tx1="dk1" bg2="lt2" tx2="dk2" accent1="accent1" accent2="accent2" accent3="accent3" accent4="accent4" accent5="accent5" accent6="accent6" hlink="hlink" folHlink="folHlink"/>
  <p:sldLayoutIdLst>
    <p:sldLayoutId id="2147483708" r:id="rId1"/>
    <p:sldLayoutId id="2147483707" r:id="rId2"/>
    <p:sldLayoutId id="2147483709" r:id="rId3"/>
  </p:sldLayoutIdLst>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4.tiff"/><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tags" Target="../tags/tag47.xml"/><Relationship Id="rId3" Type="http://schemas.openxmlformats.org/officeDocument/2006/relationships/tags" Target="../tags/tag42.xml"/><Relationship Id="rId7" Type="http://schemas.openxmlformats.org/officeDocument/2006/relationships/tags" Target="../tags/tag46.xml"/><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5" Type="http://schemas.openxmlformats.org/officeDocument/2006/relationships/tags" Target="../tags/tag44.xml"/><Relationship Id="rId10" Type="http://schemas.openxmlformats.org/officeDocument/2006/relationships/slideLayout" Target="../slideLayouts/slideLayout2.xml"/><Relationship Id="rId4" Type="http://schemas.openxmlformats.org/officeDocument/2006/relationships/tags" Target="../tags/tag43.xml"/><Relationship Id="rId9" Type="http://schemas.openxmlformats.org/officeDocument/2006/relationships/tags" Target="../tags/tag48.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8.tiff"/><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50.xml"/><Relationship Id="rId7" Type="http://schemas.openxmlformats.org/officeDocument/2006/relationships/tags" Target="../tags/tag54.xml"/><Relationship Id="rId12" Type="http://schemas.openxmlformats.org/officeDocument/2006/relationships/image" Target="../media/image20.emf"/><Relationship Id="rId2" Type="http://schemas.openxmlformats.org/officeDocument/2006/relationships/tags" Target="../tags/tag49.xml"/><Relationship Id="rId1" Type="http://schemas.openxmlformats.org/officeDocument/2006/relationships/vmlDrawing" Target="../drawings/vmlDrawing2.vml"/><Relationship Id="rId6" Type="http://schemas.openxmlformats.org/officeDocument/2006/relationships/tags" Target="../tags/tag53.xml"/><Relationship Id="rId11" Type="http://schemas.openxmlformats.org/officeDocument/2006/relationships/oleObject" Target="../embeddings/oleObject3.bin"/><Relationship Id="rId5" Type="http://schemas.openxmlformats.org/officeDocument/2006/relationships/tags" Target="../tags/tag52.xml"/><Relationship Id="rId10" Type="http://schemas.openxmlformats.org/officeDocument/2006/relationships/image" Target="../media/image19.emf"/><Relationship Id="rId4" Type="http://schemas.openxmlformats.org/officeDocument/2006/relationships/tags" Target="../tags/tag51.xml"/><Relationship Id="rId9" Type="http://schemas.openxmlformats.org/officeDocument/2006/relationships/oleObject" Target="../embeddings/oleObject2.bin"/></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tags" Target="../tags/tag62.xml"/><Relationship Id="rId3" Type="http://schemas.openxmlformats.org/officeDocument/2006/relationships/tags" Target="../tags/tag57.xml"/><Relationship Id="rId7" Type="http://schemas.openxmlformats.org/officeDocument/2006/relationships/tags" Target="../tags/tag61.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tags" Target="../tags/tag60.xml"/><Relationship Id="rId11" Type="http://schemas.openxmlformats.org/officeDocument/2006/relationships/slideLayout" Target="../slideLayouts/slideLayout2.xml"/><Relationship Id="rId5" Type="http://schemas.openxmlformats.org/officeDocument/2006/relationships/tags" Target="../tags/tag59.xml"/><Relationship Id="rId10" Type="http://schemas.openxmlformats.org/officeDocument/2006/relationships/tags" Target="../tags/tag64.xml"/><Relationship Id="rId4" Type="http://schemas.openxmlformats.org/officeDocument/2006/relationships/tags" Target="../tags/tag58.xml"/><Relationship Id="rId9" Type="http://schemas.openxmlformats.org/officeDocument/2006/relationships/tags" Target="../tags/tag63.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21.emf"/></Relationships>
</file>

<file path=ppt/slides/_rels/slide24.xml.rels><?xml version="1.0" encoding="UTF-8" standalone="yes"?>
<Relationships xmlns="http://schemas.openxmlformats.org/package/2006/relationships"><Relationship Id="rId8" Type="http://schemas.openxmlformats.org/officeDocument/2006/relationships/tags" Target="../tags/tag72.xml"/><Relationship Id="rId13" Type="http://schemas.openxmlformats.org/officeDocument/2006/relationships/tags" Target="../tags/tag77.xml"/><Relationship Id="rId3" Type="http://schemas.openxmlformats.org/officeDocument/2006/relationships/tags" Target="../tags/tag67.xml"/><Relationship Id="rId7" Type="http://schemas.openxmlformats.org/officeDocument/2006/relationships/tags" Target="../tags/tag71.xml"/><Relationship Id="rId12" Type="http://schemas.openxmlformats.org/officeDocument/2006/relationships/tags" Target="../tags/tag76.xml"/><Relationship Id="rId2" Type="http://schemas.openxmlformats.org/officeDocument/2006/relationships/tags" Target="../tags/tag66.xml"/><Relationship Id="rId16" Type="http://schemas.openxmlformats.org/officeDocument/2006/relationships/slideLayout" Target="../slideLayouts/slideLayout2.xml"/><Relationship Id="rId1" Type="http://schemas.openxmlformats.org/officeDocument/2006/relationships/tags" Target="../tags/tag65.xml"/><Relationship Id="rId6" Type="http://schemas.openxmlformats.org/officeDocument/2006/relationships/tags" Target="../tags/tag70.xml"/><Relationship Id="rId11" Type="http://schemas.openxmlformats.org/officeDocument/2006/relationships/tags" Target="../tags/tag75.xml"/><Relationship Id="rId5" Type="http://schemas.openxmlformats.org/officeDocument/2006/relationships/tags" Target="../tags/tag69.xml"/><Relationship Id="rId15" Type="http://schemas.openxmlformats.org/officeDocument/2006/relationships/tags" Target="../tags/tag79.xml"/><Relationship Id="rId10" Type="http://schemas.openxmlformats.org/officeDocument/2006/relationships/tags" Target="../tags/tag74.xml"/><Relationship Id="rId4" Type="http://schemas.openxmlformats.org/officeDocument/2006/relationships/tags" Target="../tags/tag68.xml"/><Relationship Id="rId9" Type="http://schemas.openxmlformats.org/officeDocument/2006/relationships/tags" Target="../tags/tag73.xml"/><Relationship Id="rId14" Type="http://schemas.openxmlformats.org/officeDocument/2006/relationships/tags" Target="../tags/tag78.xml"/></Relationships>
</file>

<file path=ppt/slides/_rels/slide25.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tags" Target="../tags/tag87.xml"/><Relationship Id="rId13" Type="http://schemas.openxmlformats.org/officeDocument/2006/relationships/tags" Target="../tags/tag92.xml"/><Relationship Id="rId18" Type="http://schemas.openxmlformats.org/officeDocument/2006/relationships/tags" Target="../tags/tag97.xml"/><Relationship Id="rId3" Type="http://schemas.openxmlformats.org/officeDocument/2006/relationships/tags" Target="../tags/tag82.xml"/><Relationship Id="rId21" Type="http://schemas.openxmlformats.org/officeDocument/2006/relationships/tags" Target="../tags/tag100.xml"/><Relationship Id="rId7" Type="http://schemas.openxmlformats.org/officeDocument/2006/relationships/tags" Target="../tags/tag86.xml"/><Relationship Id="rId12" Type="http://schemas.openxmlformats.org/officeDocument/2006/relationships/tags" Target="../tags/tag91.xml"/><Relationship Id="rId17" Type="http://schemas.openxmlformats.org/officeDocument/2006/relationships/tags" Target="../tags/tag96.xml"/><Relationship Id="rId25" Type="http://schemas.openxmlformats.org/officeDocument/2006/relationships/slideLayout" Target="../slideLayouts/slideLayout2.xml"/><Relationship Id="rId2" Type="http://schemas.openxmlformats.org/officeDocument/2006/relationships/tags" Target="../tags/tag81.xml"/><Relationship Id="rId16" Type="http://schemas.openxmlformats.org/officeDocument/2006/relationships/tags" Target="../tags/tag95.xml"/><Relationship Id="rId20" Type="http://schemas.openxmlformats.org/officeDocument/2006/relationships/tags" Target="../tags/tag99.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tags" Target="../tags/tag90.xml"/><Relationship Id="rId24" Type="http://schemas.openxmlformats.org/officeDocument/2006/relationships/tags" Target="../tags/tag103.xml"/><Relationship Id="rId5" Type="http://schemas.openxmlformats.org/officeDocument/2006/relationships/tags" Target="../tags/tag84.xml"/><Relationship Id="rId15" Type="http://schemas.openxmlformats.org/officeDocument/2006/relationships/tags" Target="../tags/tag94.xml"/><Relationship Id="rId23" Type="http://schemas.openxmlformats.org/officeDocument/2006/relationships/tags" Target="../tags/tag102.xml"/><Relationship Id="rId10" Type="http://schemas.openxmlformats.org/officeDocument/2006/relationships/tags" Target="../tags/tag89.xml"/><Relationship Id="rId19" Type="http://schemas.openxmlformats.org/officeDocument/2006/relationships/tags" Target="../tags/tag98.xml"/><Relationship Id="rId4" Type="http://schemas.openxmlformats.org/officeDocument/2006/relationships/tags" Target="../tags/tag83.xml"/><Relationship Id="rId9" Type="http://schemas.openxmlformats.org/officeDocument/2006/relationships/tags" Target="../tags/tag88.xml"/><Relationship Id="rId14" Type="http://schemas.openxmlformats.org/officeDocument/2006/relationships/tags" Target="../tags/tag93.xml"/><Relationship Id="rId22" Type="http://schemas.openxmlformats.org/officeDocument/2006/relationships/tags" Target="../tags/tag101.xml"/></Relationships>
</file>

<file path=ppt/slides/_rels/slide2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image" Target="../media/image25.png"/><Relationship Id="rId5" Type="http://schemas.openxmlformats.org/officeDocument/2006/relationships/slideLayout" Target="../slideLayouts/slideLayout2.xml"/><Relationship Id="rId4" Type="http://schemas.openxmlformats.org/officeDocument/2006/relationships/tags" Target="../tags/tag107.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tags" Target="../tags/tag115.xml"/><Relationship Id="rId13" Type="http://schemas.openxmlformats.org/officeDocument/2006/relationships/tags" Target="../tags/tag120.xml"/><Relationship Id="rId18" Type="http://schemas.openxmlformats.org/officeDocument/2006/relationships/tags" Target="../tags/tag125.xml"/><Relationship Id="rId3" Type="http://schemas.openxmlformats.org/officeDocument/2006/relationships/tags" Target="../tags/tag110.xml"/><Relationship Id="rId7" Type="http://schemas.openxmlformats.org/officeDocument/2006/relationships/tags" Target="../tags/tag114.xml"/><Relationship Id="rId12" Type="http://schemas.openxmlformats.org/officeDocument/2006/relationships/tags" Target="../tags/tag119.xml"/><Relationship Id="rId17" Type="http://schemas.openxmlformats.org/officeDocument/2006/relationships/tags" Target="../tags/tag124.xml"/><Relationship Id="rId2" Type="http://schemas.openxmlformats.org/officeDocument/2006/relationships/tags" Target="../tags/tag109.xml"/><Relationship Id="rId16" Type="http://schemas.openxmlformats.org/officeDocument/2006/relationships/tags" Target="../tags/tag123.xml"/><Relationship Id="rId1" Type="http://schemas.openxmlformats.org/officeDocument/2006/relationships/tags" Target="../tags/tag108.xml"/><Relationship Id="rId6" Type="http://schemas.openxmlformats.org/officeDocument/2006/relationships/tags" Target="../tags/tag113.xml"/><Relationship Id="rId11" Type="http://schemas.openxmlformats.org/officeDocument/2006/relationships/tags" Target="../tags/tag118.xml"/><Relationship Id="rId5" Type="http://schemas.openxmlformats.org/officeDocument/2006/relationships/tags" Target="../tags/tag112.xml"/><Relationship Id="rId15" Type="http://schemas.openxmlformats.org/officeDocument/2006/relationships/tags" Target="../tags/tag122.xml"/><Relationship Id="rId10" Type="http://schemas.openxmlformats.org/officeDocument/2006/relationships/tags" Target="../tags/tag117.xml"/><Relationship Id="rId19" Type="http://schemas.openxmlformats.org/officeDocument/2006/relationships/slideLayout" Target="../slideLayouts/slideLayout2.xml"/><Relationship Id="rId4" Type="http://schemas.openxmlformats.org/officeDocument/2006/relationships/tags" Target="../tags/tag111.xml"/><Relationship Id="rId9" Type="http://schemas.openxmlformats.org/officeDocument/2006/relationships/tags" Target="../tags/tag116.xml"/><Relationship Id="rId14" Type="http://schemas.openxmlformats.org/officeDocument/2006/relationships/tags" Target="../tags/tag121.xml"/></Relationships>
</file>

<file path=ppt/slides/_rels/slide31.xml.rels><?xml version="1.0" encoding="UTF-8" standalone="yes"?>
<Relationships xmlns="http://schemas.openxmlformats.org/package/2006/relationships"><Relationship Id="rId8" Type="http://schemas.openxmlformats.org/officeDocument/2006/relationships/tags" Target="../tags/tag133.xml"/><Relationship Id="rId13" Type="http://schemas.openxmlformats.org/officeDocument/2006/relationships/slideLayout" Target="../slideLayouts/slideLayout2.xml"/><Relationship Id="rId3" Type="http://schemas.openxmlformats.org/officeDocument/2006/relationships/tags" Target="../tags/tag128.xml"/><Relationship Id="rId7" Type="http://schemas.openxmlformats.org/officeDocument/2006/relationships/tags" Target="../tags/tag132.xml"/><Relationship Id="rId12" Type="http://schemas.openxmlformats.org/officeDocument/2006/relationships/tags" Target="../tags/tag137.xml"/><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tags" Target="../tags/tag131.xml"/><Relationship Id="rId11" Type="http://schemas.openxmlformats.org/officeDocument/2006/relationships/tags" Target="../tags/tag136.xml"/><Relationship Id="rId5" Type="http://schemas.openxmlformats.org/officeDocument/2006/relationships/tags" Target="../tags/tag130.xml"/><Relationship Id="rId10" Type="http://schemas.openxmlformats.org/officeDocument/2006/relationships/tags" Target="../tags/tag135.xml"/><Relationship Id="rId4" Type="http://schemas.openxmlformats.org/officeDocument/2006/relationships/tags" Target="../tags/tag129.xml"/><Relationship Id="rId9" Type="http://schemas.openxmlformats.org/officeDocument/2006/relationships/tags" Target="../tags/tag134.xml"/><Relationship Id="rId14" Type="http://schemas.openxmlformats.org/officeDocument/2006/relationships/image" Target="../media/image26.png"/></Relationships>
</file>

<file path=ppt/slides/_rels/slide3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4.tiff"/><Relationship Id="rId2" Type="http://schemas.openxmlformats.org/officeDocument/2006/relationships/tags" Target="../tags/tag2.xml"/><Relationship Id="rId16"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5.tif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slideLayout" Target="../slideLayouts/slideLayout2.xml"/><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tags" Target="../tags/tag35.xml"/><Relationship Id="rId13" Type="http://schemas.openxmlformats.org/officeDocument/2006/relationships/slideLayout" Target="../slideLayouts/slideLayout2.xml"/><Relationship Id="rId3" Type="http://schemas.openxmlformats.org/officeDocument/2006/relationships/tags" Target="../tags/tag30.xml"/><Relationship Id="rId7" Type="http://schemas.openxmlformats.org/officeDocument/2006/relationships/tags" Target="../tags/tag34.xml"/><Relationship Id="rId12" Type="http://schemas.openxmlformats.org/officeDocument/2006/relationships/tags" Target="../tags/tag39.xml"/><Relationship Id="rId2" Type="http://schemas.openxmlformats.org/officeDocument/2006/relationships/tags" Target="../tags/tag29.xml"/><Relationship Id="rId16" Type="http://schemas.openxmlformats.org/officeDocument/2006/relationships/image" Target="../media/image10.png"/><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tags" Target="../tags/tag38.xml"/><Relationship Id="rId5" Type="http://schemas.openxmlformats.org/officeDocument/2006/relationships/tags" Target="../tags/tag32.xml"/><Relationship Id="rId15" Type="http://schemas.openxmlformats.org/officeDocument/2006/relationships/image" Target="../media/image9.png"/><Relationship Id="rId10" Type="http://schemas.openxmlformats.org/officeDocument/2006/relationships/tags" Target="../tags/tag37.xml"/><Relationship Id="rId4" Type="http://schemas.openxmlformats.org/officeDocument/2006/relationships/tags" Target="../tags/tag31.xml"/><Relationship Id="rId9" Type="http://schemas.openxmlformats.org/officeDocument/2006/relationships/tags" Target="../tags/tag36.xml"/><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a:t>第十章 激励</a:t>
            </a:r>
          </a:p>
        </p:txBody>
      </p:sp>
    </p:spTree>
    <p:extLst>
      <p:ext uri="{BB962C8B-B14F-4D97-AF65-F5344CB8AC3E}">
        <p14:creationId xmlns:p14="http://schemas.microsoft.com/office/powerpoint/2010/main" val="658912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58432"/>
            <a:ext cx="5755005" cy="608965"/>
          </a:xfrm>
        </p:spPr>
        <p:txBody>
          <a:bodyPr/>
          <a:lstStyle/>
          <a:p>
            <a:r>
              <a:rPr lang="en-US" altLang="zh-CN" sz="3200" dirty="0">
                <a:latin typeface="+mn-lt"/>
                <a:ea typeface="+mn-ea"/>
                <a:cs typeface="+mn-ea"/>
              </a:rPr>
              <a:t>3. </a:t>
            </a:r>
            <a:r>
              <a:rPr lang="zh-CN" altLang="en-US" sz="3200" dirty="0">
                <a:latin typeface="+mn-lt"/>
                <a:ea typeface="+mn-ea"/>
                <a:cs typeface="+mn-ea"/>
              </a:rPr>
              <a:t>激励机理</a:t>
            </a:r>
          </a:p>
        </p:txBody>
      </p:sp>
      <p:pic>
        <p:nvPicPr>
          <p:cNvPr id="5" name="图片 79" descr="D:\tl\word\马工程-管理学0-图eps\eps\1002.tif"/>
          <p:cNvPicPr>
            <a:picLocks noChangeAspect="1" noChangeArrowheads="1"/>
          </p:cNvPicPr>
          <p:nvPr/>
        </p:nvPicPr>
        <p:blipFill>
          <a:blip r:embed="rId2" cstate="print"/>
          <a:srcRect l="-2950" t="-8264" r="-1883" b="-7438"/>
          <a:stretch>
            <a:fillRect/>
          </a:stretch>
        </p:blipFill>
        <p:spPr>
          <a:xfrm>
            <a:off x="652924" y="4360545"/>
            <a:ext cx="7231443" cy="2034540"/>
          </a:xfrm>
          <a:prstGeom prst="rect">
            <a:avLst/>
          </a:prstGeom>
          <a:noFill/>
          <a:ln w="9525">
            <a:noFill/>
            <a:miter lim="800000"/>
            <a:headEnd/>
            <a:tailEnd/>
          </a:ln>
        </p:spPr>
      </p:pic>
      <p:pic>
        <p:nvPicPr>
          <p:cNvPr id="6" name="图片 5">
            <a:extLst>
              <a:ext uri="{FF2B5EF4-FFF2-40B4-BE49-F238E27FC236}">
                <a16:creationId xmlns:a16="http://schemas.microsoft.com/office/drawing/2014/main" id="{D20E77DD-EB69-864B-8097-EB538845AF8F}"/>
              </a:ext>
            </a:extLst>
          </p:cNvPr>
          <p:cNvPicPr>
            <a:picLocks noChangeAspect="1"/>
          </p:cNvPicPr>
          <p:nvPr/>
        </p:nvPicPr>
        <p:blipFill>
          <a:blip r:embed="rId3"/>
          <a:stretch>
            <a:fillRect/>
          </a:stretch>
        </p:blipFill>
        <p:spPr>
          <a:xfrm>
            <a:off x="871220" y="1484784"/>
            <a:ext cx="3980160" cy="2796062"/>
          </a:xfrm>
          <a:prstGeom prst="rect">
            <a:avLst/>
          </a:prstGeom>
        </p:spPr>
      </p:pic>
      <p:sp>
        <p:nvSpPr>
          <p:cNvPr id="8" name="椭圆形标注 7">
            <a:extLst>
              <a:ext uri="{FF2B5EF4-FFF2-40B4-BE49-F238E27FC236}">
                <a16:creationId xmlns:a16="http://schemas.microsoft.com/office/drawing/2014/main" id="{51CB11C9-8C9D-5740-A405-03C358304975}"/>
              </a:ext>
            </a:extLst>
          </p:cNvPr>
          <p:cNvSpPr/>
          <p:nvPr/>
        </p:nvSpPr>
        <p:spPr>
          <a:xfrm>
            <a:off x="5004046" y="1484784"/>
            <a:ext cx="3980159" cy="2376264"/>
          </a:xfrm>
          <a:prstGeom prst="wedgeEllipseCallou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fontAlgn="auto">
              <a:lnSpc>
                <a:spcPct val="125000"/>
              </a:lnSpc>
              <a:spcBef>
                <a:spcPts val="0"/>
              </a:spcBef>
              <a:spcAft>
                <a:spcPts val="0"/>
              </a:spcAft>
              <a:extLst>
                <a:ext uri="{35155182-B16C-46BC-9424-99874614C6A1}">
                  <wpsdc:marlchars xmlns:wpsdc="http://www.wps.cn/officeDocument/2017/drawingmlCustomData" xmlns="" xmlns:lc="http://schemas.openxmlformats.org/drawingml/2006/lockedCanvas" val="100" checksum="1487870873"/>
                </a:ext>
              </a:extLst>
            </a:pPr>
            <a:r>
              <a:rPr lang="zh-CN" altLang="en-US" dirty="0">
                <a:solidFill>
                  <a:schemeClr val="bg1"/>
                </a:solidFill>
                <a:latin typeface="微软雅黑" panose="020B0503020204020204" pitchFamily="34" charset="-122"/>
                <a:ea typeface="微软雅黑" panose="020B0503020204020204" pitchFamily="34" charset="-122"/>
              </a:rPr>
              <a:t>激励措施生效的关键就在于甄别出不同的人在不同的时间、不同的境遇下的优势需要并加以刺激。</a:t>
            </a:r>
          </a:p>
        </p:txBody>
      </p:sp>
    </p:spTree>
    <p:extLst>
      <p:ext uri="{BB962C8B-B14F-4D97-AF65-F5344CB8AC3E}">
        <p14:creationId xmlns:p14="http://schemas.microsoft.com/office/powerpoint/2010/main" val="2128742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格 6"/>
          <p:cNvGraphicFramePr>
            <a:graphicFrameLocks noGrp="1"/>
          </p:cNvGraphicFramePr>
          <p:nvPr>
            <p:extLst>
              <p:ext uri="{D42A27DB-BD31-4B8C-83A1-F6EECF244321}">
                <p14:modId xmlns:p14="http://schemas.microsoft.com/office/powerpoint/2010/main" val="2487510370"/>
              </p:ext>
            </p:extLst>
          </p:nvPr>
        </p:nvGraphicFramePr>
        <p:xfrm>
          <a:off x="254635" y="1978050"/>
          <a:ext cx="7483617" cy="4176465"/>
        </p:xfrm>
        <a:graphic>
          <a:graphicData uri="http://schemas.openxmlformats.org/drawingml/2006/table">
            <a:tbl>
              <a:tblPr firstRow="1" firstCol="1" bandRow="1">
                <a:tableStyleId>{21E4AEA4-8DFA-4A89-87EB-49C32662AFE0}</a:tableStyleId>
              </a:tblPr>
              <a:tblGrid>
                <a:gridCol w="1012359">
                  <a:extLst>
                    <a:ext uri="{9D8B030D-6E8A-4147-A177-3AD203B41FA5}">
                      <a16:colId xmlns:a16="http://schemas.microsoft.com/office/drawing/2014/main" val="20000"/>
                    </a:ext>
                  </a:extLst>
                </a:gridCol>
                <a:gridCol w="2156891">
                  <a:extLst>
                    <a:ext uri="{9D8B030D-6E8A-4147-A177-3AD203B41FA5}">
                      <a16:colId xmlns:a16="http://schemas.microsoft.com/office/drawing/2014/main" val="20001"/>
                    </a:ext>
                  </a:extLst>
                </a:gridCol>
                <a:gridCol w="2157476">
                  <a:extLst>
                    <a:ext uri="{9D8B030D-6E8A-4147-A177-3AD203B41FA5}">
                      <a16:colId xmlns:a16="http://schemas.microsoft.com/office/drawing/2014/main" val="20002"/>
                    </a:ext>
                  </a:extLst>
                </a:gridCol>
                <a:gridCol w="2156891">
                  <a:extLst>
                    <a:ext uri="{9D8B030D-6E8A-4147-A177-3AD203B41FA5}">
                      <a16:colId xmlns:a16="http://schemas.microsoft.com/office/drawing/2014/main" val="20003"/>
                    </a:ext>
                  </a:extLst>
                </a:gridCol>
              </a:tblGrid>
              <a:tr h="572196">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类型</a:t>
                      </a:r>
                    </a:p>
                  </a:txBody>
                  <a:tcPr marL="46254" marR="46254" marT="0" marB="0" anchor="ctr">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研究重点</a:t>
                      </a:r>
                    </a:p>
                  </a:txBody>
                  <a:tcPr marL="46254" marR="46254" marT="0" marB="0" anchor="ctr">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回答问题</a:t>
                      </a:r>
                    </a:p>
                  </a:txBody>
                  <a:tcPr marL="46254" marR="46254" marT="0" marB="0" anchor="ctr">
                    <a:solidFill>
                      <a:srgbClr val="DE7337"/>
                    </a:solidFill>
                  </a:tcPr>
                </a:tc>
                <a:tc>
                  <a:txBody>
                    <a:bodyPr/>
                    <a:lstStyle/>
                    <a:p>
                      <a:pPr algn="ctr">
                        <a:lnSpc>
                          <a:spcPts val="25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主要内容</a:t>
                      </a:r>
                    </a:p>
                  </a:txBody>
                  <a:tcPr marL="46254" marR="46254" marT="0" marB="0" anchor="ctr">
                    <a:solidFill>
                      <a:srgbClr val="DE7337"/>
                    </a:solidFill>
                  </a:tcPr>
                </a:tc>
                <a:extLst>
                  <a:ext uri="{0D108BD9-81ED-4DB2-BD59-A6C34878D82A}">
                    <a16:rowId xmlns:a16="http://schemas.microsoft.com/office/drawing/2014/main" val="10000"/>
                  </a:ext>
                </a:extLst>
              </a:tr>
              <a:tr h="1250934">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行为基础理论</a:t>
                      </a:r>
                    </a:p>
                  </a:txBody>
                  <a:tcPr marL="46254" marR="46254" marT="0" marB="0" anchor="ctr">
                    <a:solidFill>
                      <a:srgbClr val="DE7337"/>
                    </a:solidFill>
                  </a:tcPr>
                </a:tc>
                <a:tc>
                  <a:txBody>
                    <a:bodyPr/>
                    <a:lstStyle/>
                    <a:p>
                      <a:pPr algn="ctr">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人的需要</a:t>
                      </a:r>
                    </a:p>
                  </a:txBody>
                  <a:tcPr marL="46254" marR="46254" marT="0" marB="0" anchor="ctr"/>
                </a:tc>
                <a:tc>
                  <a:txBody>
                    <a:bodyPr/>
                    <a:lstStyle/>
                    <a:p>
                      <a:pPr algn="just">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“以什么为基础（或根据），什么才能激发人的积极性”</a:t>
                      </a:r>
                    </a:p>
                  </a:txBody>
                  <a:tcPr marL="46254" marR="46254" marT="0" marB="0" anchor="ctr"/>
                </a:tc>
                <a:tc>
                  <a:txBody>
                    <a:bodyPr/>
                    <a:lstStyle/>
                    <a:p>
                      <a:pPr algn="just">
                        <a:lnSpc>
                          <a:spcPts val="2500"/>
                        </a:lnSpc>
                        <a:spcAft>
                          <a:spcPts val="0"/>
                        </a:spcAft>
                        <a:buNone/>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需要层次理论、双因素理论、成就需要理论</a:t>
                      </a:r>
                      <a:endParaRPr lang="zh-CN" altLang="en-US"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tc>
                <a:extLst>
                  <a:ext uri="{0D108BD9-81ED-4DB2-BD59-A6C34878D82A}">
                    <a16:rowId xmlns:a16="http://schemas.microsoft.com/office/drawing/2014/main" val="10001"/>
                  </a:ext>
                </a:extLst>
              </a:tr>
              <a:tr h="1250934">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过程激励理论</a:t>
                      </a:r>
                    </a:p>
                  </a:txBody>
                  <a:tcPr marL="46254" marR="46254" marT="0" marB="0" anchor="ctr">
                    <a:solidFill>
                      <a:srgbClr val="DE7337"/>
                    </a:solidFill>
                  </a:tcPr>
                </a:tc>
                <a:tc>
                  <a:txBody>
                    <a:bodyPr/>
                    <a:lstStyle/>
                    <a:p>
                      <a:pPr algn="ctr">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行为的发生机制</a:t>
                      </a:r>
                    </a:p>
                  </a:txBody>
                  <a:tcPr marL="46254" marR="46254" marT="0" marB="0" anchor="ctr"/>
                </a:tc>
                <a:tc>
                  <a:txBody>
                    <a:bodyPr/>
                    <a:lstStyle/>
                    <a:p>
                      <a:pPr algn="just">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如何由需要引起动机，由动机推动行为，并由行为导向目标”</a:t>
                      </a:r>
                    </a:p>
                  </a:txBody>
                  <a:tcPr marL="46254" marR="46254" marT="0" marB="0" anchor="ctr"/>
                </a:tc>
                <a:tc>
                  <a:txBody>
                    <a:bodyPr/>
                    <a:lstStyle/>
                    <a:p>
                      <a:pPr algn="just">
                        <a:lnSpc>
                          <a:spcPts val="2500"/>
                        </a:lnSpc>
                        <a:spcAft>
                          <a:spcPts val="0"/>
                        </a:spcAft>
                        <a:buNone/>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包括公平理论、期望理论、目标设置理论</a:t>
                      </a:r>
                      <a:endParaRPr lang="zh-CN" altLang="en-US"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tc>
                <a:extLst>
                  <a:ext uri="{0D108BD9-81ED-4DB2-BD59-A6C34878D82A}">
                    <a16:rowId xmlns:a16="http://schemas.microsoft.com/office/drawing/2014/main" val="10002"/>
                  </a:ext>
                </a:extLst>
              </a:tr>
              <a:tr h="1102401">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行为强化理论</a:t>
                      </a:r>
                    </a:p>
                  </a:txBody>
                  <a:tcPr marL="46254" marR="46254" marT="0" marB="0" anchor="ctr">
                    <a:solidFill>
                      <a:srgbClr val="DE7337"/>
                    </a:solidFill>
                  </a:tcPr>
                </a:tc>
                <a:tc>
                  <a:txBody>
                    <a:bodyPr/>
                    <a:lstStyle/>
                    <a:p>
                      <a:pPr algn="ctr">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对行为的修正和固化</a:t>
                      </a:r>
                    </a:p>
                  </a:txBody>
                  <a:tcPr marL="46254" marR="46254" marT="0" marB="0" anchor="ctr"/>
                </a:tc>
                <a:tc>
                  <a:txBody>
                    <a:bodyPr/>
                    <a:lstStyle/>
                    <a:p>
                      <a:pPr algn="just">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“怎样使积极行为得到巩固，使消极行为得以转化”</a:t>
                      </a:r>
                    </a:p>
                  </a:txBody>
                  <a:tcPr marL="46254" marR="46254" marT="0" marB="0" anchor="ctr"/>
                </a:tc>
                <a:tc>
                  <a:txBody>
                    <a:bodyPr/>
                    <a:lstStyle/>
                    <a:p>
                      <a:pPr algn="just">
                        <a:lnSpc>
                          <a:spcPts val="2500"/>
                        </a:lnSpc>
                        <a:spcAft>
                          <a:spcPts val="0"/>
                        </a:spcAft>
                        <a:buNone/>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强化理论</a:t>
                      </a:r>
                      <a:endParaRPr lang="zh-CN" altLang="en-US" sz="1600" kern="100" dirty="0">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tc>
                <a:extLst>
                  <a:ext uri="{0D108BD9-81ED-4DB2-BD59-A6C34878D82A}">
                    <a16:rowId xmlns:a16="http://schemas.microsoft.com/office/drawing/2014/main" val="10003"/>
                  </a:ext>
                </a:extLst>
              </a:tr>
            </a:tbl>
          </a:graphicData>
        </a:graphic>
      </p:graphicFrame>
      <p:sp>
        <p:nvSpPr>
          <p:cNvPr id="6" name="标题 1">
            <a:extLst>
              <a:ext uri="{FF2B5EF4-FFF2-40B4-BE49-F238E27FC236}">
                <a16:creationId xmlns:a16="http://schemas.microsoft.com/office/drawing/2014/main" id="{BEB5D5E6-A772-1D4D-B13E-DFE61C1B532B}"/>
              </a:ext>
            </a:extLst>
          </p:cNvPr>
          <p:cNvSpPr txBox="1">
            <a:spLocks noGrp="1"/>
          </p:cNvSpPr>
          <p:nvPr>
            <p:ph type="title"/>
          </p:nvPr>
        </p:nvSpPr>
        <p:spPr bwMode="auto">
          <a:xfrm>
            <a:off x="0" y="135078"/>
            <a:ext cx="7992888" cy="8367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第二节 激励理论</a:t>
            </a:r>
          </a:p>
        </p:txBody>
      </p:sp>
      <p:pic>
        <p:nvPicPr>
          <p:cNvPr id="5" name="图片 4">
            <a:extLst>
              <a:ext uri="{FF2B5EF4-FFF2-40B4-BE49-F238E27FC236}">
                <a16:creationId xmlns:a16="http://schemas.microsoft.com/office/drawing/2014/main" id="{0EC5278F-6A56-3F48-A2DE-DFE566D38995}"/>
              </a:ext>
            </a:extLst>
          </p:cNvPr>
          <p:cNvPicPr>
            <a:picLocks noChangeAspect="1"/>
          </p:cNvPicPr>
          <p:nvPr/>
        </p:nvPicPr>
        <p:blipFill>
          <a:blip r:embed="rId2"/>
          <a:stretch>
            <a:fillRect/>
          </a:stretch>
        </p:blipFill>
        <p:spPr>
          <a:xfrm>
            <a:off x="7773508" y="1268760"/>
            <a:ext cx="1151343" cy="844318"/>
          </a:xfrm>
          <a:prstGeom prst="rect">
            <a:avLst/>
          </a:prstGeom>
        </p:spPr>
      </p:pic>
    </p:spTree>
    <p:extLst>
      <p:ext uri="{BB962C8B-B14F-4D97-AF65-F5344CB8AC3E}">
        <p14:creationId xmlns:p14="http://schemas.microsoft.com/office/powerpoint/2010/main" val="655254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a:extLst>
              <a:ext uri="{FF2B5EF4-FFF2-40B4-BE49-F238E27FC236}">
                <a16:creationId xmlns:a16="http://schemas.microsoft.com/office/drawing/2014/main" id="{B7E00C34-A441-BA41-A7B6-3E624AF47D44}"/>
              </a:ext>
            </a:extLst>
          </p:cNvPr>
          <p:cNvSpPr/>
          <p:nvPr/>
        </p:nvSpPr>
        <p:spPr>
          <a:xfrm>
            <a:off x="233643" y="1362124"/>
            <a:ext cx="4896544"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1. 1 </a:t>
            </a:r>
            <a:r>
              <a:rPr lang="zh-CN" altLang="en-US" dirty="0">
                <a:solidFill>
                  <a:schemeClr val="bg1"/>
                </a:solidFill>
              </a:rPr>
              <a:t>需要层次理论</a:t>
            </a:r>
            <a:r>
              <a:rPr lang="en-US" altLang="zh-CN" dirty="0">
                <a:solidFill>
                  <a:schemeClr val="bg1"/>
                </a:solidFill>
              </a:rPr>
              <a:t>——</a:t>
            </a:r>
            <a:r>
              <a:rPr lang="zh-CN" altLang="en-US" dirty="0">
                <a:solidFill>
                  <a:schemeClr val="bg1"/>
                </a:solidFill>
              </a:rPr>
              <a:t>亚伯拉罕·马斯洛</a:t>
            </a:r>
          </a:p>
        </p:txBody>
      </p:sp>
      <p:sp>
        <p:nvSpPr>
          <p:cNvPr id="3" name="内容占位符 2"/>
          <p:cNvSpPr>
            <a:spLocks noGrp="1"/>
          </p:cNvSpPr>
          <p:nvPr>
            <p:ph idx="1"/>
          </p:nvPr>
        </p:nvSpPr>
        <p:spPr>
          <a:xfrm>
            <a:off x="107504" y="1988840"/>
            <a:ext cx="8856984" cy="4167824"/>
          </a:xfrm>
        </p:spPr>
        <p:txBody>
          <a:bodyPr/>
          <a:lstStyle/>
          <a:p>
            <a:pPr marL="230505" indent="-230505" fontAlgn="auto"/>
            <a:r>
              <a:rPr lang="zh-CN" sz="2000" dirty="0"/>
              <a:t>人类需要从低到高可分为五种。</a:t>
            </a:r>
          </a:p>
          <a:p>
            <a:pPr marL="230505" indent="-230505" fontAlgn="auto"/>
            <a:r>
              <a:rPr lang="zh-CN" sz="2000" dirty="0"/>
              <a:t>其中生理需要、安全需要和社交需要都属于低层次的需要，通过外部条件就可以满足；尊重需要和自我实现需要是高层次的需要，是通过内部因素才能满足的。</a:t>
            </a:r>
          </a:p>
        </p:txBody>
      </p:sp>
      <p:sp>
        <p:nvSpPr>
          <p:cNvPr id="6" name="标题 1">
            <a:extLst>
              <a:ext uri="{FF2B5EF4-FFF2-40B4-BE49-F238E27FC236}">
                <a16:creationId xmlns:a16="http://schemas.microsoft.com/office/drawing/2014/main" id="{085E18A2-B327-3B40-B4CC-50025F5089CD}"/>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graphicFrame>
        <p:nvGraphicFramePr>
          <p:cNvPr id="9" name="图示 8">
            <a:extLst>
              <a:ext uri="{FF2B5EF4-FFF2-40B4-BE49-F238E27FC236}">
                <a16:creationId xmlns:a16="http://schemas.microsoft.com/office/drawing/2014/main" id="{3D19A4B7-B5E7-2A43-8FF1-B96FCEF09A19}"/>
              </a:ext>
            </a:extLst>
          </p:cNvPr>
          <p:cNvGraphicFramePr/>
          <p:nvPr>
            <p:extLst>
              <p:ext uri="{D42A27DB-BD31-4B8C-83A1-F6EECF244321}">
                <p14:modId xmlns:p14="http://schemas.microsoft.com/office/powerpoint/2010/main" val="67803432"/>
              </p:ext>
            </p:extLst>
          </p:nvPr>
        </p:nvGraphicFramePr>
        <p:xfrm>
          <a:off x="4013809" y="3033933"/>
          <a:ext cx="3843786" cy="31227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矩形 9">
            <a:extLst>
              <a:ext uri="{FF2B5EF4-FFF2-40B4-BE49-F238E27FC236}">
                <a16:creationId xmlns:a16="http://schemas.microsoft.com/office/drawing/2014/main" id="{EE5A73B0-1F39-7244-95A7-A1058A40E667}"/>
              </a:ext>
            </a:extLst>
          </p:cNvPr>
          <p:cNvSpPr/>
          <p:nvPr/>
        </p:nvSpPr>
        <p:spPr>
          <a:xfrm>
            <a:off x="148082" y="3757325"/>
            <a:ext cx="4572000" cy="1754326"/>
          </a:xfrm>
          <a:prstGeom prst="rect">
            <a:avLst/>
          </a:prstGeom>
        </p:spPr>
        <p:txBody>
          <a:bodyPr>
            <a:spAutoFit/>
          </a:bodyPr>
          <a:lstStyle/>
          <a:p>
            <a:pPr marL="285750" indent="-285750" fontAlgn="auto">
              <a:buFont typeface="Arial" panose="020B0604020202020204" pitchFamily="34" charset="0"/>
              <a:buChar char="•"/>
            </a:pPr>
            <a:r>
              <a:rPr lang="zh-CN" altLang="zh-CN" dirty="0"/>
              <a:t>人的需要有一个从低层次向高层次发展的过程。</a:t>
            </a:r>
          </a:p>
          <a:p>
            <a:pPr marL="285750" indent="-285750" fontAlgn="auto">
              <a:buFont typeface="Arial" panose="020B0604020202020204" pitchFamily="34" charset="0"/>
              <a:buChar char="•"/>
            </a:pPr>
            <a:r>
              <a:rPr lang="zh-CN" altLang="zh-CN" dirty="0"/>
              <a:t>任何一种需要并不由于高一层次需要的出现而消失，各层次需要之间是相互依赖并以重叠波浪形式演进的。</a:t>
            </a:r>
          </a:p>
          <a:p>
            <a:pPr marL="285750" indent="-285750" fontAlgn="auto">
              <a:buFont typeface="Arial" panose="020B0604020202020204" pitchFamily="34" charset="0"/>
              <a:buChar char="•"/>
            </a:pPr>
            <a:r>
              <a:rPr lang="zh-CN" altLang="zh-CN" dirty="0"/>
              <a:t>未满足的需要才具有激励作用。</a:t>
            </a:r>
          </a:p>
        </p:txBody>
      </p:sp>
      <p:pic>
        <p:nvPicPr>
          <p:cNvPr id="11" name="图片 10">
            <a:extLst>
              <a:ext uri="{FF2B5EF4-FFF2-40B4-BE49-F238E27FC236}">
                <a16:creationId xmlns:a16="http://schemas.microsoft.com/office/drawing/2014/main" id="{9188AA27-1206-0149-B330-3B65BF961DCC}"/>
              </a:ext>
            </a:extLst>
          </p:cNvPr>
          <p:cNvPicPr>
            <a:picLocks noChangeAspect="1"/>
          </p:cNvPicPr>
          <p:nvPr/>
        </p:nvPicPr>
        <p:blipFill rotWithShape="1">
          <a:blip r:embed="rId7"/>
          <a:srcRect l="67010" t="78985" r="6299" b="5125"/>
          <a:stretch/>
        </p:blipFill>
        <p:spPr>
          <a:xfrm>
            <a:off x="7511792" y="5749510"/>
            <a:ext cx="628268" cy="398336"/>
          </a:xfrm>
          <a:prstGeom prst="rect">
            <a:avLst/>
          </a:prstGeom>
        </p:spPr>
      </p:pic>
      <p:pic>
        <p:nvPicPr>
          <p:cNvPr id="13" name="图片 12">
            <a:extLst>
              <a:ext uri="{FF2B5EF4-FFF2-40B4-BE49-F238E27FC236}">
                <a16:creationId xmlns:a16="http://schemas.microsoft.com/office/drawing/2014/main" id="{D91DF7AC-20E5-5740-AC21-C2F3006FC55B}"/>
              </a:ext>
            </a:extLst>
          </p:cNvPr>
          <p:cNvPicPr>
            <a:picLocks noChangeAspect="1"/>
          </p:cNvPicPr>
          <p:nvPr/>
        </p:nvPicPr>
        <p:blipFill rotWithShape="1">
          <a:blip r:embed="rId7"/>
          <a:srcRect l="64596" t="60333" r="8713" b="21921"/>
          <a:stretch/>
        </p:blipFill>
        <p:spPr>
          <a:xfrm>
            <a:off x="7277113" y="5056869"/>
            <a:ext cx="628268" cy="444864"/>
          </a:xfrm>
          <a:prstGeom prst="rect">
            <a:avLst/>
          </a:prstGeom>
        </p:spPr>
      </p:pic>
      <p:pic>
        <p:nvPicPr>
          <p:cNvPr id="14" name="图片 13">
            <a:extLst>
              <a:ext uri="{FF2B5EF4-FFF2-40B4-BE49-F238E27FC236}">
                <a16:creationId xmlns:a16="http://schemas.microsoft.com/office/drawing/2014/main" id="{B49199FD-D97C-624A-9E6D-A407AFA409D6}"/>
              </a:ext>
            </a:extLst>
          </p:cNvPr>
          <p:cNvPicPr>
            <a:picLocks noChangeAspect="1"/>
          </p:cNvPicPr>
          <p:nvPr/>
        </p:nvPicPr>
        <p:blipFill rotWithShape="1">
          <a:blip r:embed="rId7"/>
          <a:srcRect l="67010" t="43202" r="6299" b="39052"/>
          <a:stretch/>
        </p:blipFill>
        <p:spPr>
          <a:xfrm>
            <a:off x="6962979" y="4497075"/>
            <a:ext cx="628268" cy="444864"/>
          </a:xfrm>
          <a:prstGeom prst="rect">
            <a:avLst/>
          </a:prstGeom>
        </p:spPr>
      </p:pic>
      <p:pic>
        <p:nvPicPr>
          <p:cNvPr id="15" name="图片 14">
            <a:extLst>
              <a:ext uri="{FF2B5EF4-FFF2-40B4-BE49-F238E27FC236}">
                <a16:creationId xmlns:a16="http://schemas.microsoft.com/office/drawing/2014/main" id="{D5DC4BFD-4860-9547-9667-5848163A53C5}"/>
              </a:ext>
            </a:extLst>
          </p:cNvPr>
          <p:cNvPicPr>
            <a:picLocks noChangeAspect="1"/>
          </p:cNvPicPr>
          <p:nvPr/>
        </p:nvPicPr>
        <p:blipFill rotWithShape="1">
          <a:blip r:embed="rId7"/>
          <a:srcRect l="67010" t="28063" r="6299" b="56963"/>
          <a:stretch/>
        </p:blipFill>
        <p:spPr>
          <a:xfrm>
            <a:off x="6485759" y="3885073"/>
            <a:ext cx="628268" cy="375357"/>
          </a:xfrm>
          <a:prstGeom prst="rect">
            <a:avLst/>
          </a:prstGeom>
        </p:spPr>
      </p:pic>
      <p:pic>
        <p:nvPicPr>
          <p:cNvPr id="16" name="图片 15">
            <a:extLst>
              <a:ext uri="{FF2B5EF4-FFF2-40B4-BE49-F238E27FC236}">
                <a16:creationId xmlns:a16="http://schemas.microsoft.com/office/drawing/2014/main" id="{93C719FE-20FA-EA40-9227-ACA4B9E0F92A}"/>
              </a:ext>
            </a:extLst>
          </p:cNvPr>
          <p:cNvPicPr>
            <a:picLocks noChangeAspect="1"/>
          </p:cNvPicPr>
          <p:nvPr/>
        </p:nvPicPr>
        <p:blipFill rotWithShape="1">
          <a:blip r:embed="rId7"/>
          <a:srcRect l="67009" t="6653" r="-216" b="72306"/>
          <a:stretch/>
        </p:blipFill>
        <p:spPr>
          <a:xfrm>
            <a:off x="6332396" y="3180318"/>
            <a:ext cx="781631" cy="468110"/>
          </a:xfrm>
          <a:prstGeom prst="rect">
            <a:avLst/>
          </a:prstGeom>
        </p:spPr>
      </p:pic>
    </p:spTree>
    <p:extLst>
      <p:ext uri="{BB962C8B-B14F-4D97-AF65-F5344CB8AC3E}">
        <p14:creationId xmlns:p14="http://schemas.microsoft.com/office/powerpoint/2010/main" val="60001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291A3DA1-0ABB-6B41-B5E5-5A0FB8D62615}"/>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sp>
        <p:nvSpPr>
          <p:cNvPr id="8" name="圆角矩形 7">
            <a:extLst>
              <a:ext uri="{FF2B5EF4-FFF2-40B4-BE49-F238E27FC236}">
                <a16:creationId xmlns:a16="http://schemas.microsoft.com/office/drawing/2014/main" id="{70CC0FB0-6F4A-204A-86BE-15C1BB6F5401}"/>
              </a:ext>
            </a:extLst>
          </p:cNvPr>
          <p:cNvSpPr/>
          <p:nvPr/>
        </p:nvSpPr>
        <p:spPr>
          <a:xfrm>
            <a:off x="233643" y="1362124"/>
            <a:ext cx="4896544"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1. 1 </a:t>
            </a:r>
            <a:r>
              <a:rPr lang="zh-CN" altLang="en-US" dirty="0">
                <a:solidFill>
                  <a:schemeClr val="bg1"/>
                </a:solidFill>
              </a:rPr>
              <a:t>需要层次理论</a:t>
            </a:r>
            <a:r>
              <a:rPr lang="en-US" altLang="zh-CN" dirty="0">
                <a:solidFill>
                  <a:schemeClr val="bg1"/>
                </a:solidFill>
              </a:rPr>
              <a:t>——</a:t>
            </a:r>
            <a:r>
              <a:rPr lang="zh-CN" altLang="en-US" dirty="0">
                <a:solidFill>
                  <a:schemeClr val="bg1"/>
                </a:solidFill>
              </a:rPr>
              <a:t>亚伯拉罕·马斯洛</a:t>
            </a:r>
          </a:p>
        </p:txBody>
      </p:sp>
      <p:graphicFrame>
        <p:nvGraphicFramePr>
          <p:cNvPr id="9" name="图示 8">
            <a:extLst>
              <a:ext uri="{FF2B5EF4-FFF2-40B4-BE49-F238E27FC236}">
                <a16:creationId xmlns:a16="http://schemas.microsoft.com/office/drawing/2014/main" id="{CEA606D7-2001-DF42-B1B8-C07868B1D097}"/>
              </a:ext>
            </a:extLst>
          </p:cNvPr>
          <p:cNvGraphicFramePr/>
          <p:nvPr>
            <p:extLst>
              <p:ext uri="{D42A27DB-BD31-4B8C-83A1-F6EECF244321}">
                <p14:modId xmlns:p14="http://schemas.microsoft.com/office/powerpoint/2010/main" val="2250172747"/>
              </p:ext>
            </p:extLst>
          </p:nvPr>
        </p:nvGraphicFramePr>
        <p:xfrm>
          <a:off x="-5202" y="1814025"/>
          <a:ext cx="8856984" cy="47827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0574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4365104"/>
            <a:ext cx="7886700" cy="1918355"/>
          </a:xfrm>
        </p:spPr>
        <p:txBody>
          <a:bodyPr/>
          <a:lstStyle/>
          <a:p>
            <a:pPr fontAlgn="auto"/>
            <a:r>
              <a:rPr lang="zh-CN" sz="2000" dirty="0"/>
              <a:t>使人们感到不满意的因素往往都是属于工作环境或外界因素方面的，被称为</a:t>
            </a:r>
            <a:r>
              <a:rPr lang="zh-CN" sz="2000" dirty="0">
                <a:solidFill>
                  <a:srgbClr val="D34721"/>
                </a:solidFill>
              </a:rPr>
              <a:t>保健因素</a:t>
            </a:r>
            <a:r>
              <a:rPr lang="zh-CN" altLang="en-US" sz="2000" dirty="0"/>
              <a:t>。</a:t>
            </a:r>
            <a:endParaRPr lang="zh-CN" sz="2000" dirty="0"/>
          </a:p>
          <a:p>
            <a:pPr marL="230505" indent="-230505" fontAlgn="auto"/>
            <a:r>
              <a:rPr lang="zh-CN" sz="2000" dirty="0"/>
              <a:t>使人们感到满意的因素往往都是属于工作本身或工作内容方面的，被称为</a:t>
            </a:r>
            <a:r>
              <a:rPr lang="zh-CN" sz="2000" dirty="0">
                <a:solidFill>
                  <a:srgbClr val="D34721"/>
                </a:solidFill>
              </a:rPr>
              <a:t>激励因素</a:t>
            </a:r>
            <a:r>
              <a:rPr lang="zh-CN" altLang="en-US" sz="2000" dirty="0" smtClean="0"/>
              <a:t>。</a:t>
            </a:r>
            <a:endParaRPr lang="en-US" altLang="zh-CN" sz="2000" dirty="0"/>
          </a:p>
          <a:p>
            <a:pPr marL="230505" indent="-230505" fontAlgn="auto"/>
            <a:r>
              <a:rPr lang="en-US" altLang="zh-CN" sz="2000" dirty="0" err="1">
                <a:solidFill>
                  <a:srgbClr val="D34721"/>
                </a:solidFill>
              </a:rPr>
              <a:t>保健因素只能消除不满意，激励因素才是调动人们积极性的关键</a:t>
            </a:r>
            <a:r>
              <a:rPr lang="en-US" altLang="zh-CN" sz="2000" dirty="0">
                <a:solidFill>
                  <a:srgbClr val="D34721"/>
                </a:solidFill>
              </a:rPr>
              <a:t>。</a:t>
            </a:r>
          </a:p>
        </p:txBody>
      </p:sp>
      <p:pic>
        <p:nvPicPr>
          <p:cNvPr id="109" name="图片 83" descr="D:\tl\word\马工程-管理学0-图eps\eps\1006.tif"/>
          <p:cNvPicPr>
            <a:picLocks noChangeAspect="1" noChangeArrowheads="1"/>
          </p:cNvPicPr>
          <p:nvPr/>
        </p:nvPicPr>
        <p:blipFill>
          <a:blip r:embed="rId2" cstate="print"/>
          <a:srcRect l="-4216" t="-6422" r="-2491" b="-9174"/>
          <a:stretch>
            <a:fillRect/>
          </a:stretch>
        </p:blipFill>
        <p:spPr>
          <a:xfrm>
            <a:off x="26467" y="1988326"/>
            <a:ext cx="4877411" cy="1800714"/>
          </a:xfrm>
          <a:prstGeom prst="rect">
            <a:avLst/>
          </a:prstGeom>
          <a:noFill/>
          <a:ln w="9525">
            <a:noFill/>
            <a:miter lim="800000"/>
            <a:headEnd/>
            <a:tailEnd/>
          </a:ln>
        </p:spPr>
      </p:pic>
      <p:sp>
        <p:nvSpPr>
          <p:cNvPr id="6" name="标题 1">
            <a:extLst>
              <a:ext uri="{FF2B5EF4-FFF2-40B4-BE49-F238E27FC236}">
                <a16:creationId xmlns:a16="http://schemas.microsoft.com/office/drawing/2014/main" id="{3CE16F74-9048-F340-8785-4719D4360BBA}"/>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sp>
        <p:nvSpPr>
          <p:cNvPr id="10" name="圆角矩形 9">
            <a:extLst>
              <a:ext uri="{FF2B5EF4-FFF2-40B4-BE49-F238E27FC236}">
                <a16:creationId xmlns:a16="http://schemas.microsoft.com/office/drawing/2014/main" id="{954B9CD8-0AC5-9C43-BD61-480768E29C3E}"/>
              </a:ext>
            </a:extLst>
          </p:cNvPr>
          <p:cNvSpPr/>
          <p:nvPr/>
        </p:nvSpPr>
        <p:spPr>
          <a:xfrm>
            <a:off x="233643" y="1362124"/>
            <a:ext cx="4896544"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1. 2</a:t>
            </a:r>
            <a:r>
              <a:rPr lang="zh-CN" altLang="en-US" dirty="0"/>
              <a:t> 双因素理论</a:t>
            </a:r>
            <a:r>
              <a:rPr lang="en-US" altLang="zh-CN" dirty="0"/>
              <a:t>——</a:t>
            </a:r>
            <a:r>
              <a:rPr lang="zh-CN" altLang="en-US" dirty="0"/>
              <a:t>赫茨伯格</a:t>
            </a:r>
          </a:p>
        </p:txBody>
      </p:sp>
      <p:pic>
        <p:nvPicPr>
          <p:cNvPr id="9" name="图片 8">
            <a:extLst>
              <a:ext uri="{FF2B5EF4-FFF2-40B4-BE49-F238E27FC236}">
                <a16:creationId xmlns:a16="http://schemas.microsoft.com/office/drawing/2014/main" id="{84AD8BAB-9C0C-C143-936C-C4ED031BD78E}"/>
              </a:ext>
            </a:extLst>
          </p:cNvPr>
          <p:cNvPicPr>
            <a:picLocks noChangeAspect="1"/>
          </p:cNvPicPr>
          <p:nvPr/>
        </p:nvPicPr>
        <p:blipFill rotWithShape="1">
          <a:blip r:embed="rId3"/>
          <a:srcRect t="8404" r="591" b="10819"/>
          <a:stretch/>
        </p:blipFill>
        <p:spPr>
          <a:xfrm>
            <a:off x="4915736" y="2060848"/>
            <a:ext cx="3960440" cy="2138482"/>
          </a:xfrm>
          <a:prstGeom prst="rect">
            <a:avLst/>
          </a:prstGeom>
        </p:spPr>
      </p:pic>
    </p:spTree>
    <p:extLst>
      <p:ext uri="{BB962C8B-B14F-4D97-AF65-F5344CB8AC3E}">
        <p14:creationId xmlns:p14="http://schemas.microsoft.com/office/powerpoint/2010/main" val="564029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0822" y="1980357"/>
            <a:ext cx="7886700" cy="4751705"/>
          </a:xfrm>
        </p:spPr>
        <p:txBody>
          <a:bodyPr/>
          <a:lstStyle/>
          <a:p>
            <a:pPr marL="228600" indent="0" fontAlgn="auto">
              <a:buNone/>
              <a:extLst>
                <a:ext uri="{35155182-B16C-46BC-9424-99874614C6A1}">
                  <wpsdc:marlchars xmlns="" xmlns:wpsdc="http://www.wps.cn/officeDocument/2017/drawingmlCustomData" val="100" checksum="1487870873"/>
                </a:ext>
              </a:extLst>
            </a:pPr>
            <a:r>
              <a:rPr lang="zh-CN" sz="2000" dirty="0">
                <a:solidFill>
                  <a:srgbClr val="D34721"/>
                </a:solidFill>
              </a:rPr>
              <a:t>局限性：</a:t>
            </a:r>
            <a:endParaRPr lang="zh-CN" sz="2000" dirty="0"/>
          </a:p>
          <a:p>
            <a:pPr marL="230505" indent="-230505" fontAlgn="auto"/>
            <a:r>
              <a:rPr lang="zh-CN" sz="2000" dirty="0"/>
              <a:t>调查样本数量明显不够，而且对象是工程师、会计师等专业人士，</a:t>
            </a:r>
            <a:r>
              <a:rPr lang="zh-CN" sz="2000" dirty="0">
                <a:solidFill>
                  <a:srgbClr val="D34721"/>
                </a:solidFill>
              </a:rPr>
              <a:t>缺乏普遍性</a:t>
            </a:r>
            <a:r>
              <a:rPr lang="zh-CN" sz="2000" dirty="0"/>
              <a:t>。</a:t>
            </a:r>
          </a:p>
          <a:p>
            <a:pPr marL="230505" indent="-230505" fontAlgn="auto"/>
            <a:r>
              <a:rPr sz="2000" dirty="0" err="1"/>
              <a:t>实际上满意与工作绩效</a:t>
            </a:r>
            <a:r>
              <a:rPr sz="2000" dirty="0" err="1">
                <a:solidFill>
                  <a:srgbClr val="D34721"/>
                </a:solidFill>
              </a:rPr>
              <a:t>无直接相关性</a:t>
            </a:r>
            <a:r>
              <a:rPr sz="2000" dirty="0" err="1"/>
              <a:t>，人在不满意时也会因其他原因达到高绩效</a:t>
            </a:r>
            <a:r>
              <a:rPr sz="2000" dirty="0"/>
              <a:t>；</a:t>
            </a:r>
          </a:p>
          <a:p>
            <a:pPr marL="230505" indent="-230505" fontAlgn="auto"/>
            <a:r>
              <a:rPr sz="2000" dirty="0" err="1"/>
              <a:t>实际上保健因素与激励因素不是绝对的，而是相互联系并可以相互转化的</a:t>
            </a:r>
            <a:r>
              <a:rPr sz="2000" dirty="0"/>
              <a:t>。</a:t>
            </a:r>
            <a:endParaRPr lang="zh-CN" altLang="en-US" sz="2000" dirty="0">
              <a:solidFill>
                <a:srgbClr val="D34721"/>
              </a:solidFill>
            </a:endParaRPr>
          </a:p>
        </p:txBody>
      </p:sp>
      <p:sp>
        <p:nvSpPr>
          <p:cNvPr id="7" name="圆角矩形 6">
            <a:extLst>
              <a:ext uri="{FF2B5EF4-FFF2-40B4-BE49-F238E27FC236}">
                <a16:creationId xmlns:a16="http://schemas.microsoft.com/office/drawing/2014/main" id="{8870CAC9-A913-5446-8D10-5D50E2D25B44}"/>
              </a:ext>
            </a:extLst>
          </p:cNvPr>
          <p:cNvSpPr/>
          <p:nvPr/>
        </p:nvSpPr>
        <p:spPr>
          <a:xfrm>
            <a:off x="233643" y="1362124"/>
            <a:ext cx="4896544"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1. 2</a:t>
            </a:r>
            <a:r>
              <a:rPr lang="zh-CN" altLang="en-US" dirty="0"/>
              <a:t> 双因素理论</a:t>
            </a:r>
            <a:r>
              <a:rPr lang="en-US" altLang="zh-CN" dirty="0"/>
              <a:t>——</a:t>
            </a:r>
            <a:r>
              <a:rPr lang="zh-CN" altLang="en-US" dirty="0"/>
              <a:t>赫茨伯格</a:t>
            </a:r>
          </a:p>
        </p:txBody>
      </p:sp>
      <p:sp>
        <p:nvSpPr>
          <p:cNvPr id="8" name="标题 1">
            <a:extLst>
              <a:ext uri="{FF2B5EF4-FFF2-40B4-BE49-F238E27FC236}">
                <a16:creationId xmlns:a16="http://schemas.microsoft.com/office/drawing/2014/main" id="{8710B619-CF9D-AC4E-83E4-4743F63B6D54}"/>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spTree>
    <p:extLst>
      <p:ext uri="{BB962C8B-B14F-4D97-AF65-F5344CB8AC3E}">
        <p14:creationId xmlns:p14="http://schemas.microsoft.com/office/powerpoint/2010/main" val="2338314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22819" y="2014693"/>
            <a:ext cx="8274842" cy="4537378"/>
          </a:xfrm>
        </p:spPr>
        <p:txBody>
          <a:bodyPr/>
          <a:lstStyle/>
          <a:p>
            <a:pPr fontAlgn="auto"/>
            <a:r>
              <a:rPr lang="zh-CN" altLang="zh-CN" sz="2000" dirty="0"/>
              <a:t>人的高层次需要有三种，分别为成就需要、权力需要和亲和需要。</a:t>
            </a:r>
            <a:endParaRPr lang="zh-CN" altLang="en-US" sz="2000" dirty="0">
              <a:solidFill>
                <a:srgbClr val="D34721"/>
              </a:solidFill>
            </a:endParaRPr>
          </a:p>
          <a:p>
            <a:pPr marL="230505" indent="-230505" fontAlgn="auto"/>
            <a:endParaRPr lang="zh-CN" altLang="en-US" sz="2000" dirty="0">
              <a:solidFill>
                <a:srgbClr val="D34721"/>
              </a:solidFill>
            </a:endParaRPr>
          </a:p>
        </p:txBody>
      </p:sp>
      <p:grpSp>
        <p:nvGrpSpPr>
          <p:cNvPr id="7" name="组合 6"/>
          <p:cNvGrpSpPr/>
          <p:nvPr>
            <p:custDataLst>
              <p:tags r:id="rId1"/>
            </p:custDataLst>
          </p:nvPr>
        </p:nvGrpSpPr>
        <p:grpSpPr>
          <a:xfrm>
            <a:off x="1821036" y="2790418"/>
            <a:ext cx="1404531" cy="2981464"/>
            <a:chOff x="1518141" y="2019094"/>
            <a:chExt cx="1625202" cy="3449893"/>
          </a:xfrm>
        </p:grpSpPr>
        <p:sp>
          <p:nvSpPr>
            <p:cNvPr id="10" name="任意多边形 9"/>
            <p:cNvSpPr/>
            <p:nvPr>
              <p:custDataLst>
                <p:tags r:id="rId8"/>
              </p:custDataLst>
            </p:nvPr>
          </p:nvSpPr>
          <p:spPr>
            <a:xfrm>
              <a:off x="1518141" y="2019094"/>
              <a:ext cx="1625202" cy="1375437"/>
            </a:xfrm>
            <a:custGeom>
              <a:avLst/>
              <a:gdLst>
                <a:gd name="connsiteX0" fmla="*/ 93132 w 1092200"/>
                <a:gd name="connsiteY0" fmla="*/ 0 h 1056139"/>
                <a:gd name="connsiteX1" fmla="*/ 999068 w 1092200"/>
                <a:gd name="connsiteY1" fmla="*/ 0 h 1056139"/>
                <a:gd name="connsiteX2" fmla="*/ 1092200 w 1092200"/>
                <a:gd name="connsiteY2" fmla="*/ 93132 h 1056139"/>
                <a:gd name="connsiteX3" fmla="*/ 1092200 w 1092200"/>
                <a:gd name="connsiteY3" fmla="*/ 1056139 h 1056139"/>
                <a:gd name="connsiteX4" fmla="*/ 0 w 1092200"/>
                <a:gd name="connsiteY4" fmla="*/ 592528 h 1056139"/>
                <a:gd name="connsiteX5" fmla="*/ 0 w 1092200"/>
                <a:gd name="connsiteY5" fmla="*/ 93132 h 1056139"/>
                <a:gd name="connsiteX6" fmla="*/ 93132 w 1092200"/>
                <a:gd name="connsiteY6" fmla="*/ 0 h 10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0" h="1056139">
                  <a:moveTo>
                    <a:pt x="93132" y="0"/>
                  </a:moveTo>
                  <a:lnTo>
                    <a:pt x="999068" y="0"/>
                  </a:lnTo>
                  <a:cubicBezTo>
                    <a:pt x="1050503" y="0"/>
                    <a:pt x="1092200" y="41697"/>
                    <a:pt x="1092200" y="93132"/>
                  </a:cubicBezTo>
                  <a:lnTo>
                    <a:pt x="1092200" y="1056139"/>
                  </a:lnTo>
                  <a:lnTo>
                    <a:pt x="0" y="592528"/>
                  </a:lnTo>
                  <a:lnTo>
                    <a:pt x="0" y="93132"/>
                  </a:lnTo>
                  <a:cubicBezTo>
                    <a:pt x="0" y="41697"/>
                    <a:pt x="41697" y="0"/>
                    <a:pt x="93132" y="0"/>
                  </a:cubicBezTo>
                  <a:close/>
                </a:path>
              </a:pathLst>
            </a:custGeom>
            <a:solidFill>
              <a:srgbClr val="D34726"/>
            </a:solidFill>
            <a:ln>
              <a:noFill/>
            </a:ln>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91440" tIns="45720" rIns="91440" bIns="432000" numCol="1" spcCol="0" rtlCol="0" fromWordArt="0" anchor="ctr" anchorCtr="0" forceAA="0" compatLnSpc="1">
              <a:normAutofit/>
            </a:bodyPr>
            <a:lstStyle/>
            <a:p>
              <a:pPr algn="ctr"/>
              <a:r>
                <a:rPr lang="zh-CN" altLang="en-US" sz="2000" dirty="0">
                  <a:solidFill>
                    <a:sysClr val="window" lastClr="FFFFFF"/>
                  </a:solidFill>
                  <a:latin typeface="Arial" panose="020B0604020202020204" pitchFamily="34" charset="0"/>
                  <a:ea typeface="黑体" panose="02010609060101010101" charset="-122"/>
                  <a:cs typeface="+mn-ea"/>
                  <a:sym typeface="Arial" panose="020B0604020202020204" pitchFamily="34" charset="0"/>
                </a:rPr>
                <a:t>成就需要</a:t>
              </a:r>
            </a:p>
          </p:txBody>
        </p:sp>
        <p:sp>
          <p:nvSpPr>
            <p:cNvPr id="9" name="任意多边形 8"/>
            <p:cNvSpPr/>
            <p:nvPr>
              <p:custDataLst>
                <p:tags r:id="rId9"/>
              </p:custDataLst>
            </p:nvPr>
          </p:nvSpPr>
          <p:spPr>
            <a:xfrm>
              <a:off x="1518141" y="2804502"/>
              <a:ext cx="1625202" cy="2664485"/>
            </a:xfrm>
            <a:custGeom>
              <a:avLst/>
              <a:gdLst>
                <a:gd name="connsiteX0" fmla="*/ 0 w 1092200"/>
                <a:gd name="connsiteY0" fmla="*/ 0 h 2698919"/>
                <a:gd name="connsiteX1" fmla="*/ 1092200 w 1092200"/>
                <a:gd name="connsiteY1" fmla="*/ 463612 h 2698919"/>
                <a:gd name="connsiteX2" fmla="*/ 1092200 w 1092200"/>
                <a:gd name="connsiteY2" fmla="*/ 2605787 h 2698919"/>
                <a:gd name="connsiteX3" fmla="*/ 999068 w 1092200"/>
                <a:gd name="connsiteY3" fmla="*/ 2698919 h 2698919"/>
                <a:gd name="connsiteX4" fmla="*/ 93132 w 1092200"/>
                <a:gd name="connsiteY4" fmla="*/ 2698919 h 2698919"/>
                <a:gd name="connsiteX5" fmla="*/ 0 w 1092200"/>
                <a:gd name="connsiteY5" fmla="*/ 2605787 h 269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200" h="2698919">
                  <a:moveTo>
                    <a:pt x="0" y="0"/>
                  </a:moveTo>
                  <a:lnTo>
                    <a:pt x="1092200" y="463612"/>
                  </a:lnTo>
                  <a:lnTo>
                    <a:pt x="1092200" y="2605787"/>
                  </a:lnTo>
                  <a:cubicBezTo>
                    <a:pt x="1092200" y="2657222"/>
                    <a:pt x="1050503" y="2698919"/>
                    <a:pt x="999068" y="2698919"/>
                  </a:cubicBezTo>
                  <a:lnTo>
                    <a:pt x="93132" y="2698919"/>
                  </a:lnTo>
                  <a:cubicBezTo>
                    <a:pt x="41697" y="2698919"/>
                    <a:pt x="0" y="2657222"/>
                    <a:pt x="0" y="2605787"/>
                  </a:cubicBezTo>
                  <a:close/>
                </a:path>
              </a:pathLst>
            </a:custGeom>
            <a:solidFill>
              <a:sysClr val="window" lastClr="FFFFFF">
                <a:lumMod val="95000"/>
              </a:sysClr>
            </a:solidFill>
            <a:ln>
              <a:noFill/>
            </a:ln>
            <a:effectLst>
              <a:outerShdw blurRad="63500" sx="102000" sy="102000" algn="ctr" rotWithShape="0">
                <a:prstClr val="black">
                  <a:alpha val="40000"/>
                </a:prstClr>
              </a:outerShdw>
            </a:effectLst>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72000" tIns="432000" rIns="72000" bIns="45720" numCol="1" spcCol="0" rtlCol="0" fromWordArt="0" anchor="ctr" anchorCtr="0" forceAA="0" compatLnSpc="1">
              <a:normAutofit/>
            </a:bodyPr>
            <a:lstStyle/>
            <a:p>
              <a:pPr algn="ctr">
                <a:lnSpc>
                  <a:spcPct val="120000"/>
                </a:lnSpc>
              </a:pPr>
              <a:r>
                <a:rPr lang="da-DK" altLang="zh-CN"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争取成功希望做得最好的需要</a:t>
              </a:r>
              <a:r>
                <a:rPr lang="zh-CN" altLang="da-DK"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a:t>
              </a:r>
            </a:p>
          </p:txBody>
        </p:sp>
      </p:grpSp>
      <p:grpSp>
        <p:nvGrpSpPr>
          <p:cNvPr id="6" name="组合 5"/>
          <p:cNvGrpSpPr/>
          <p:nvPr>
            <p:custDataLst>
              <p:tags r:id="rId2"/>
            </p:custDataLst>
          </p:nvPr>
        </p:nvGrpSpPr>
        <p:grpSpPr>
          <a:xfrm>
            <a:off x="3758667" y="2790418"/>
            <a:ext cx="1403147" cy="2981464"/>
            <a:chOff x="3760200" y="2019094"/>
            <a:chExt cx="1623600" cy="3449893"/>
          </a:xfrm>
        </p:grpSpPr>
        <p:sp>
          <p:nvSpPr>
            <p:cNvPr id="13" name="任意多边形 12"/>
            <p:cNvSpPr/>
            <p:nvPr>
              <p:custDataLst>
                <p:tags r:id="rId6"/>
              </p:custDataLst>
            </p:nvPr>
          </p:nvSpPr>
          <p:spPr>
            <a:xfrm>
              <a:off x="3760200" y="2019094"/>
              <a:ext cx="1623600" cy="1375437"/>
            </a:xfrm>
            <a:custGeom>
              <a:avLst/>
              <a:gdLst>
                <a:gd name="connsiteX0" fmla="*/ 93132 w 1092200"/>
                <a:gd name="connsiteY0" fmla="*/ 0 h 1056139"/>
                <a:gd name="connsiteX1" fmla="*/ 999068 w 1092200"/>
                <a:gd name="connsiteY1" fmla="*/ 0 h 1056139"/>
                <a:gd name="connsiteX2" fmla="*/ 1092200 w 1092200"/>
                <a:gd name="connsiteY2" fmla="*/ 93132 h 1056139"/>
                <a:gd name="connsiteX3" fmla="*/ 1092200 w 1092200"/>
                <a:gd name="connsiteY3" fmla="*/ 1056139 h 1056139"/>
                <a:gd name="connsiteX4" fmla="*/ 0 w 1092200"/>
                <a:gd name="connsiteY4" fmla="*/ 592528 h 1056139"/>
                <a:gd name="connsiteX5" fmla="*/ 0 w 1092200"/>
                <a:gd name="connsiteY5" fmla="*/ 93132 h 1056139"/>
                <a:gd name="connsiteX6" fmla="*/ 93132 w 1092200"/>
                <a:gd name="connsiteY6" fmla="*/ 0 h 10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0" h="1056139">
                  <a:moveTo>
                    <a:pt x="93132" y="0"/>
                  </a:moveTo>
                  <a:lnTo>
                    <a:pt x="999068" y="0"/>
                  </a:lnTo>
                  <a:cubicBezTo>
                    <a:pt x="1050503" y="0"/>
                    <a:pt x="1092200" y="41697"/>
                    <a:pt x="1092200" y="93132"/>
                  </a:cubicBezTo>
                  <a:lnTo>
                    <a:pt x="1092200" y="1056139"/>
                  </a:lnTo>
                  <a:lnTo>
                    <a:pt x="0" y="592528"/>
                  </a:lnTo>
                  <a:lnTo>
                    <a:pt x="0" y="93132"/>
                  </a:lnTo>
                  <a:cubicBezTo>
                    <a:pt x="0" y="41697"/>
                    <a:pt x="41697" y="0"/>
                    <a:pt x="93132" y="0"/>
                  </a:cubicBezTo>
                  <a:close/>
                </a:path>
              </a:pathLst>
            </a:custGeom>
            <a:solidFill>
              <a:srgbClr val="E66423"/>
            </a:solidFill>
            <a:ln>
              <a:noFill/>
            </a:ln>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91440" tIns="45720" rIns="91440" bIns="432000" numCol="1" spcCol="0" rtlCol="0" fromWordArt="0" anchor="ctr" anchorCtr="0" forceAA="0" compatLnSpc="1">
              <a:normAutofit/>
            </a:bodyPr>
            <a:lstStyle/>
            <a:p>
              <a:pPr algn="ctr"/>
              <a:r>
                <a:rPr lang="zh-CN" altLang="en-US" sz="2000" dirty="0">
                  <a:solidFill>
                    <a:sysClr val="window" lastClr="FFFFFF"/>
                  </a:solidFill>
                  <a:latin typeface="Arial" panose="020B0604020202020204" pitchFamily="34" charset="0"/>
                  <a:ea typeface="黑体" panose="02010609060101010101" charset="-122"/>
                  <a:cs typeface="+mn-ea"/>
                  <a:sym typeface="Arial" panose="020B0604020202020204" pitchFamily="34" charset="0"/>
                </a:rPr>
                <a:t>权力需要</a:t>
              </a:r>
            </a:p>
          </p:txBody>
        </p:sp>
        <p:sp>
          <p:nvSpPr>
            <p:cNvPr id="14" name="任意多边形 13"/>
            <p:cNvSpPr/>
            <p:nvPr>
              <p:custDataLst>
                <p:tags r:id="rId7"/>
              </p:custDataLst>
            </p:nvPr>
          </p:nvSpPr>
          <p:spPr>
            <a:xfrm>
              <a:off x="3760200" y="2804502"/>
              <a:ext cx="1623600" cy="2664485"/>
            </a:xfrm>
            <a:custGeom>
              <a:avLst/>
              <a:gdLst>
                <a:gd name="connsiteX0" fmla="*/ 0 w 1092200"/>
                <a:gd name="connsiteY0" fmla="*/ 0 h 2698919"/>
                <a:gd name="connsiteX1" fmla="*/ 1092200 w 1092200"/>
                <a:gd name="connsiteY1" fmla="*/ 463612 h 2698919"/>
                <a:gd name="connsiteX2" fmla="*/ 1092200 w 1092200"/>
                <a:gd name="connsiteY2" fmla="*/ 2605787 h 2698919"/>
                <a:gd name="connsiteX3" fmla="*/ 999068 w 1092200"/>
                <a:gd name="connsiteY3" fmla="*/ 2698919 h 2698919"/>
                <a:gd name="connsiteX4" fmla="*/ 93132 w 1092200"/>
                <a:gd name="connsiteY4" fmla="*/ 2698919 h 2698919"/>
                <a:gd name="connsiteX5" fmla="*/ 0 w 1092200"/>
                <a:gd name="connsiteY5" fmla="*/ 2605787 h 269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200" h="2698919">
                  <a:moveTo>
                    <a:pt x="0" y="0"/>
                  </a:moveTo>
                  <a:lnTo>
                    <a:pt x="1092200" y="463612"/>
                  </a:lnTo>
                  <a:lnTo>
                    <a:pt x="1092200" y="2605787"/>
                  </a:lnTo>
                  <a:cubicBezTo>
                    <a:pt x="1092200" y="2657222"/>
                    <a:pt x="1050503" y="2698919"/>
                    <a:pt x="999068" y="2698919"/>
                  </a:cubicBezTo>
                  <a:lnTo>
                    <a:pt x="93132" y="2698919"/>
                  </a:lnTo>
                  <a:cubicBezTo>
                    <a:pt x="41697" y="2698919"/>
                    <a:pt x="0" y="2657222"/>
                    <a:pt x="0" y="2605787"/>
                  </a:cubicBezTo>
                  <a:close/>
                </a:path>
              </a:pathLst>
            </a:custGeom>
            <a:solidFill>
              <a:sysClr val="window" lastClr="FFFFFF">
                <a:lumMod val="95000"/>
              </a:sysClr>
            </a:solidFill>
            <a:ln>
              <a:noFill/>
            </a:ln>
            <a:effectLst>
              <a:outerShdw blurRad="63500" sx="102000" sy="102000" algn="ctr" rotWithShape="0">
                <a:prstClr val="black">
                  <a:alpha val="40000"/>
                </a:prstClr>
              </a:outerShdw>
            </a:effectLst>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72000" tIns="432000" rIns="72000" bIns="45720" numCol="1" spcCol="0" rtlCol="0" fromWordArt="0" anchor="ctr" anchorCtr="0" forceAA="0" compatLnSpc="1">
              <a:normAutofit/>
            </a:bodyPr>
            <a:lstStyle/>
            <a:p>
              <a:pPr algn="ctr">
                <a:lnSpc>
                  <a:spcPct val="120000"/>
                </a:lnSpc>
              </a:pPr>
              <a:r>
                <a:rPr lang="da-DK" altLang="zh-CN"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影响或控制他人且不受他人控制的需要</a:t>
              </a:r>
              <a:r>
                <a:rPr lang="zh-CN" altLang="da-DK"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a:t>
              </a:r>
            </a:p>
          </p:txBody>
        </p:sp>
      </p:grpSp>
      <p:grpSp>
        <p:nvGrpSpPr>
          <p:cNvPr id="5" name="组合 4"/>
          <p:cNvGrpSpPr/>
          <p:nvPr>
            <p:custDataLst>
              <p:tags r:id="rId3"/>
            </p:custDataLst>
          </p:nvPr>
        </p:nvGrpSpPr>
        <p:grpSpPr>
          <a:xfrm>
            <a:off x="5696297" y="2790418"/>
            <a:ext cx="1403147" cy="2981464"/>
            <a:chOff x="6002259" y="2019094"/>
            <a:chExt cx="1623600" cy="3449893"/>
          </a:xfrm>
        </p:grpSpPr>
        <p:sp>
          <p:nvSpPr>
            <p:cNvPr id="16" name="任意多边形 15"/>
            <p:cNvSpPr/>
            <p:nvPr>
              <p:custDataLst>
                <p:tags r:id="rId4"/>
              </p:custDataLst>
            </p:nvPr>
          </p:nvSpPr>
          <p:spPr>
            <a:xfrm>
              <a:off x="6002259" y="2019094"/>
              <a:ext cx="1623600" cy="1375437"/>
            </a:xfrm>
            <a:custGeom>
              <a:avLst/>
              <a:gdLst>
                <a:gd name="connsiteX0" fmla="*/ 93132 w 1092200"/>
                <a:gd name="connsiteY0" fmla="*/ 0 h 1056139"/>
                <a:gd name="connsiteX1" fmla="*/ 999068 w 1092200"/>
                <a:gd name="connsiteY1" fmla="*/ 0 h 1056139"/>
                <a:gd name="connsiteX2" fmla="*/ 1092200 w 1092200"/>
                <a:gd name="connsiteY2" fmla="*/ 93132 h 1056139"/>
                <a:gd name="connsiteX3" fmla="*/ 1092200 w 1092200"/>
                <a:gd name="connsiteY3" fmla="*/ 1056139 h 1056139"/>
                <a:gd name="connsiteX4" fmla="*/ 0 w 1092200"/>
                <a:gd name="connsiteY4" fmla="*/ 592528 h 1056139"/>
                <a:gd name="connsiteX5" fmla="*/ 0 w 1092200"/>
                <a:gd name="connsiteY5" fmla="*/ 93132 h 1056139"/>
                <a:gd name="connsiteX6" fmla="*/ 93132 w 1092200"/>
                <a:gd name="connsiteY6" fmla="*/ 0 h 10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200" h="1056139">
                  <a:moveTo>
                    <a:pt x="93132" y="0"/>
                  </a:moveTo>
                  <a:lnTo>
                    <a:pt x="999068" y="0"/>
                  </a:lnTo>
                  <a:cubicBezTo>
                    <a:pt x="1050503" y="0"/>
                    <a:pt x="1092200" y="41697"/>
                    <a:pt x="1092200" y="93132"/>
                  </a:cubicBezTo>
                  <a:lnTo>
                    <a:pt x="1092200" y="1056139"/>
                  </a:lnTo>
                  <a:lnTo>
                    <a:pt x="0" y="592528"/>
                  </a:lnTo>
                  <a:lnTo>
                    <a:pt x="0" y="93132"/>
                  </a:lnTo>
                  <a:cubicBezTo>
                    <a:pt x="0" y="41697"/>
                    <a:pt x="41697" y="0"/>
                    <a:pt x="93132" y="0"/>
                  </a:cubicBezTo>
                  <a:close/>
                </a:path>
              </a:pathLst>
            </a:custGeom>
            <a:solidFill>
              <a:srgbClr val="D34726"/>
            </a:solidFill>
            <a:ln>
              <a:noFill/>
            </a:ln>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91440" tIns="45720" rIns="91440" bIns="432000" numCol="1" spcCol="0" rtlCol="0" fromWordArt="0" anchor="ctr" anchorCtr="0" forceAA="0" compatLnSpc="1">
              <a:normAutofit/>
            </a:bodyPr>
            <a:lstStyle/>
            <a:p>
              <a:pPr algn="ctr"/>
              <a:r>
                <a:rPr lang="zh-CN" altLang="en-US" sz="2000" dirty="0">
                  <a:solidFill>
                    <a:sysClr val="window" lastClr="FFFFFF"/>
                  </a:solidFill>
                  <a:latin typeface="Arial" panose="020B0604020202020204" pitchFamily="34" charset="0"/>
                  <a:ea typeface="黑体" panose="02010609060101010101" charset="-122"/>
                  <a:cs typeface="+mn-ea"/>
                  <a:sym typeface="Arial" panose="020B0604020202020204" pitchFamily="34" charset="0"/>
                </a:rPr>
                <a:t>亲和需要</a:t>
              </a:r>
            </a:p>
          </p:txBody>
        </p:sp>
        <p:sp>
          <p:nvSpPr>
            <p:cNvPr id="17" name="任意多边形 16"/>
            <p:cNvSpPr/>
            <p:nvPr>
              <p:custDataLst>
                <p:tags r:id="rId5"/>
              </p:custDataLst>
            </p:nvPr>
          </p:nvSpPr>
          <p:spPr>
            <a:xfrm>
              <a:off x="6002259" y="2804502"/>
              <a:ext cx="1623600" cy="2664485"/>
            </a:xfrm>
            <a:custGeom>
              <a:avLst/>
              <a:gdLst>
                <a:gd name="connsiteX0" fmla="*/ 0 w 1092200"/>
                <a:gd name="connsiteY0" fmla="*/ 0 h 2698919"/>
                <a:gd name="connsiteX1" fmla="*/ 1092200 w 1092200"/>
                <a:gd name="connsiteY1" fmla="*/ 463612 h 2698919"/>
                <a:gd name="connsiteX2" fmla="*/ 1092200 w 1092200"/>
                <a:gd name="connsiteY2" fmla="*/ 2605787 h 2698919"/>
                <a:gd name="connsiteX3" fmla="*/ 999068 w 1092200"/>
                <a:gd name="connsiteY3" fmla="*/ 2698919 h 2698919"/>
                <a:gd name="connsiteX4" fmla="*/ 93132 w 1092200"/>
                <a:gd name="connsiteY4" fmla="*/ 2698919 h 2698919"/>
                <a:gd name="connsiteX5" fmla="*/ 0 w 1092200"/>
                <a:gd name="connsiteY5" fmla="*/ 2605787 h 2698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2200" h="2698919">
                  <a:moveTo>
                    <a:pt x="0" y="0"/>
                  </a:moveTo>
                  <a:lnTo>
                    <a:pt x="1092200" y="463612"/>
                  </a:lnTo>
                  <a:lnTo>
                    <a:pt x="1092200" y="2605787"/>
                  </a:lnTo>
                  <a:cubicBezTo>
                    <a:pt x="1092200" y="2657222"/>
                    <a:pt x="1050503" y="2698919"/>
                    <a:pt x="999068" y="2698919"/>
                  </a:cubicBezTo>
                  <a:lnTo>
                    <a:pt x="93132" y="2698919"/>
                  </a:lnTo>
                  <a:cubicBezTo>
                    <a:pt x="41697" y="2698919"/>
                    <a:pt x="0" y="2657222"/>
                    <a:pt x="0" y="2605787"/>
                  </a:cubicBezTo>
                  <a:close/>
                </a:path>
              </a:pathLst>
            </a:custGeom>
            <a:solidFill>
              <a:sysClr val="window" lastClr="FFFFFF">
                <a:lumMod val="95000"/>
              </a:sysClr>
            </a:solidFill>
            <a:ln>
              <a:noFill/>
            </a:ln>
            <a:effectLst>
              <a:outerShdw blurRad="63500" sx="102000" sy="102000" algn="ctr" rotWithShape="0">
                <a:prstClr val="black">
                  <a:alpha val="40000"/>
                </a:prstClr>
              </a:outerShdw>
            </a:effectLst>
          </p:spPr>
          <p:style>
            <a:lnRef idx="2">
              <a:srgbClr val="68B5F4">
                <a:shade val="50000"/>
              </a:srgbClr>
            </a:lnRef>
            <a:fillRef idx="1">
              <a:srgbClr val="68B5F4"/>
            </a:fillRef>
            <a:effectRef idx="0">
              <a:srgbClr val="68B5F4"/>
            </a:effectRef>
            <a:fontRef idx="minor">
              <a:sysClr val="window" lastClr="FFFFFF"/>
            </a:fontRef>
          </p:style>
          <p:txBody>
            <a:bodyPr rot="0" spcFirstLastPara="0" vertOverflow="overflow" horzOverflow="overflow" vert="horz" wrap="square" lIns="72000" tIns="432000" rIns="72000" bIns="45720" numCol="1" spcCol="0" rtlCol="0" fromWordArt="0" anchor="ctr" anchorCtr="0" forceAA="0" compatLnSpc="1">
              <a:normAutofit/>
            </a:bodyPr>
            <a:lstStyle/>
            <a:p>
              <a:pPr algn="ctr">
                <a:lnSpc>
                  <a:spcPct val="120000"/>
                </a:lnSpc>
              </a:pPr>
              <a:r>
                <a:rPr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建立友好亲密的人际关系的需要</a:t>
              </a:r>
              <a:r>
                <a:rPr lang="zh-CN" altLang="da-DK" dirty="0">
                  <a:solidFill>
                    <a:srgbClr val="5F5F5F"/>
                  </a:solidFill>
                  <a:latin typeface="微软雅黑" panose="020B0503020204020204" pitchFamily="34" charset="-122"/>
                  <a:ea typeface="微软雅黑" panose="020B0503020204020204" pitchFamily="34" charset="-122"/>
                  <a:sym typeface="Arial" panose="020B0604020202020204" pitchFamily="34" charset="0"/>
                </a:rPr>
                <a:t>。</a:t>
              </a:r>
            </a:p>
          </p:txBody>
        </p:sp>
      </p:grpSp>
      <p:sp>
        <p:nvSpPr>
          <p:cNvPr id="15" name="标题 1">
            <a:extLst>
              <a:ext uri="{FF2B5EF4-FFF2-40B4-BE49-F238E27FC236}">
                <a16:creationId xmlns:a16="http://schemas.microsoft.com/office/drawing/2014/main" id="{DEB85DCD-4DA7-4941-AEA2-BD4F1E55EB2F}"/>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sp>
        <p:nvSpPr>
          <p:cNvPr id="18" name="圆角矩形 17">
            <a:extLst>
              <a:ext uri="{FF2B5EF4-FFF2-40B4-BE49-F238E27FC236}">
                <a16:creationId xmlns:a16="http://schemas.microsoft.com/office/drawing/2014/main" id="{1D882983-A4B1-234C-9D44-6D72FB27A4F0}"/>
              </a:ext>
            </a:extLst>
          </p:cNvPr>
          <p:cNvSpPr/>
          <p:nvPr/>
        </p:nvSpPr>
        <p:spPr>
          <a:xfrm>
            <a:off x="233643" y="1362124"/>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1. 3</a:t>
            </a:r>
            <a:r>
              <a:rPr lang="zh-CN" altLang="en-US" dirty="0"/>
              <a:t> 成就需要理论</a:t>
            </a:r>
            <a:r>
              <a:rPr lang="en-US" altLang="zh-CN" dirty="0"/>
              <a:t>——</a:t>
            </a:r>
            <a:r>
              <a:rPr lang="zh-CN" altLang="en-US" dirty="0"/>
              <a:t>戴维</a:t>
            </a:r>
            <a:r>
              <a:rPr lang="en-US" altLang="zh-CN" dirty="0"/>
              <a:t>·</a:t>
            </a:r>
            <a:r>
              <a:rPr lang="zh-CN" altLang="en-US" dirty="0"/>
              <a:t>麦克利兰</a:t>
            </a:r>
          </a:p>
        </p:txBody>
      </p:sp>
    </p:spTree>
    <p:extLst>
      <p:ext uri="{BB962C8B-B14F-4D97-AF65-F5344CB8AC3E}">
        <p14:creationId xmlns:p14="http://schemas.microsoft.com/office/powerpoint/2010/main" val="3442197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2071198"/>
            <a:ext cx="8263830" cy="4751705"/>
          </a:xfrm>
        </p:spPr>
        <p:txBody>
          <a:bodyPr/>
          <a:lstStyle/>
          <a:p>
            <a:pPr marL="230505" indent="-230505" fontAlgn="auto"/>
            <a:r>
              <a:rPr lang="zh-CN" sz="2000" dirty="0"/>
              <a:t>成就需要</a:t>
            </a:r>
            <a:r>
              <a:rPr lang="zh-CN" sz="2000" dirty="0">
                <a:solidFill>
                  <a:srgbClr val="D34721"/>
                </a:solidFill>
              </a:rPr>
              <a:t>不是天生的</a:t>
            </a:r>
            <a:r>
              <a:rPr lang="zh-CN" sz="2000" dirty="0"/>
              <a:t>，更多的是环境、教育、实践综合作用的结果。</a:t>
            </a:r>
          </a:p>
          <a:p>
            <a:pPr marL="230505" indent="-230505" fontAlgn="auto"/>
            <a:r>
              <a:rPr lang="zh-CN" sz="2000" dirty="0"/>
              <a:t>成就需要是一种更</a:t>
            </a:r>
            <a:r>
              <a:rPr lang="zh-CN" sz="2000" dirty="0">
                <a:solidFill>
                  <a:srgbClr val="D34721"/>
                </a:solidFill>
              </a:rPr>
              <a:t>内化</a:t>
            </a:r>
            <a:r>
              <a:rPr lang="zh-CN" sz="2000" dirty="0"/>
              <a:t>的需要，是导致国家、企业取得高绩效的主要动力。</a:t>
            </a:r>
          </a:p>
          <a:p>
            <a:pPr marL="230505" indent="-230505" fontAlgn="auto"/>
            <a:endParaRPr lang="zh-CN" sz="2000" dirty="0"/>
          </a:p>
        </p:txBody>
      </p:sp>
      <p:sp>
        <p:nvSpPr>
          <p:cNvPr id="7" name="标题 1">
            <a:extLst>
              <a:ext uri="{FF2B5EF4-FFF2-40B4-BE49-F238E27FC236}">
                <a16:creationId xmlns:a16="http://schemas.microsoft.com/office/drawing/2014/main" id="{FE5289AC-E49A-A24A-AC27-F6A0907A758F}"/>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1. </a:t>
            </a:r>
            <a:r>
              <a:rPr lang="zh-CN" altLang="en-US" sz="3200" dirty="0"/>
              <a:t>行为基础理论</a:t>
            </a:r>
            <a:endParaRPr lang="zh-CN" altLang="en-US" sz="3200" dirty="0">
              <a:latin typeface="+mn-lt"/>
              <a:ea typeface="+mn-ea"/>
              <a:cs typeface="+mn-ea"/>
            </a:endParaRPr>
          </a:p>
        </p:txBody>
      </p:sp>
      <p:sp>
        <p:nvSpPr>
          <p:cNvPr id="8" name="圆角矩形 7">
            <a:extLst>
              <a:ext uri="{FF2B5EF4-FFF2-40B4-BE49-F238E27FC236}">
                <a16:creationId xmlns:a16="http://schemas.microsoft.com/office/drawing/2014/main" id="{68EB6678-97F2-EE4B-8324-B5773B5570C8}"/>
              </a:ext>
            </a:extLst>
          </p:cNvPr>
          <p:cNvSpPr/>
          <p:nvPr/>
        </p:nvSpPr>
        <p:spPr>
          <a:xfrm>
            <a:off x="233643" y="1362124"/>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t>1. 3</a:t>
            </a:r>
            <a:r>
              <a:rPr lang="zh-CN" altLang="en-US" dirty="0"/>
              <a:t> 成就需要理论</a:t>
            </a:r>
            <a:r>
              <a:rPr lang="en-US" altLang="zh-CN" dirty="0"/>
              <a:t>——</a:t>
            </a:r>
            <a:r>
              <a:rPr lang="zh-CN" altLang="en-US" dirty="0"/>
              <a:t>戴维</a:t>
            </a:r>
            <a:r>
              <a:rPr lang="en-US" altLang="zh-CN" dirty="0"/>
              <a:t>·</a:t>
            </a:r>
            <a:r>
              <a:rPr lang="zh-CN" altLang="en-US" dirty="0"/>
              <a:t>麦克利兰</a:t>
            </a:r>
          </a:p>
        </p:txBody>
      </p:sp>
      <p:graphicFrame>
        <p:nvGraphicFramePr>
          <p:cNvPr id="9" name="图示 8">
            <a:extLst>
              <a:ext uri="{FF2B5EF4-FFF2-40B4-BE49-F238E27FC236}">
                <a16:creationId xmlns:a16="http://schemas.microsoft.com/office/drawing/2014/main" id="{131467DD-0BFA-8846-A4B1-E333DC03903A}"/>
              </a:ext>
            </a:extLst>
          </p:cNvPr>
          <p:cNvGraphicFramePr/>
          <p:nvPr>
            <p:extLst>
              <p:ext uri="{D42A27DB-BD31-4B8C-83A1-F6EECF244321}">
                <p14:modId xmlns:p14="http://schemas.microsoft.com/office/powerpoint/2010/main" val="456932040"/>
              </p:ext>
            </p:extLst>
          </p:nvPr>
        </p:nvGraphicFramePr>
        <p:xfrm>
          <a:off x="-12386" y="2823307"/>
          <a:ext cx="8856984" cy="40681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0813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988840"/>
            <a:ext cx="7886700" cy="4267815"/>
          </a:xfrm>
        </p:spPr>
        <p:txBody>
          <a:bodyPr/>
          <a:lstStyle/>
          <a:p>
            <a:pPr marL="230505" indent="-230505" fontAlgn="auto"/>
            <a:r>
              <a:rPr lang="zh-CN" sz="2000" dirty="0"/>
              <a:t>人们对报酬是否满意是一个社会比较过程，满意的程度不仅取决于绝对报酬，更取决于</a:t>
            </a:r>
            <a:r>
              <a:rPr lang="zh-CN" sz="2000" dirty="0">
                <a:solidFill>
                  <a:srgbClr val="D34721"/>
                </a:solidFill>
              </a:rPr>
              <a:t>相对报酬</a:t>
            </a:r>
            <a:r>
              <a:rPr lang="zh-CN" sz="2000" dirty="0"/>
              <a:t>。</a:t>
            </a:r>
          </a:p>
        </p:txBody>
      </p:sp>
      <p:graphicFrame>
        <p:nvGraphicFramePr>
          <p:cNvPr id="5" name="对象 -2147482624"/>
          <p:cNvGraphicFramePr>
            <a:graphicFrameLocks/>
          </p:cNvGraphicFramePr>
          <p:nvPr>
            <p:extLst>
              <p:ext uri="{D42A27DB-BD31-4B8C-83A1-F6EECF244321}">
                <p14:modId xmlns:p14="http://schemas.microsoft.com/office/powerpoint/2010/main" val="606176494"/>
              </p:ext>
            </p:extLst>
          </p:nvPr>
        </p:nvGraphicFramePr>
        <p:xfrm>
          <a:off x="971600" y="3212976"/>
          <a:ext cx="6455410" cy="723900"/>
        </p:xfrm>
        <a:graphic>
          <a:graphicData uri="http://schemas.openxmlformats.org/presentationml/2006/ole">
            <mc:AlternateContent xmlns:mc="http://schemas.openxmlformats.org/markup-compatibility/2006">
              <mc:Choice xmlns:v="urn:schemas-microsoft-com:vml" Requires="v">
                <p:oleObj spid="_x0000_s1040" r:id="rId3" imgW="3860800" imgH="419100" progId="">
                  <p:embed/>
                </p:oleObj>
              </mc:Choice>
              <mc:Fallback>
                <p:oleObj r:id="rId3" imgW="3860800" imgH="419100" progId="">
                  <p:embed/>
                  <p:pic>
                    <p:nvPicPr>
                      <p:cNvPr id="5" name="对象 -214748262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600" y="3212976"/>
                        <a:ext cx="6455410"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6" name="标题 1">
            <a:extLst>
              <a:ext uri="{FF2B5EF4-FFF2-40B4-BE49-F238E27FC236}">
                <a16:creationId xmlns:a16="http://schemas.microsoft.com/office/drawing/2014/main" id="{23F527F5-2CEB-E34A-A548-C94B1056C65E}"/>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9" name="圆角矩形 8">
            <a:extLst>
              <a:ext uri="{FF2B5EF4-FFF2-40B4-BE49-F238E27FC236}">
                <a16:creationId xmlns:a16="http://schemas.microsoft.com/office/drawing/2014/main" id="{635A944F-4231-EA4D-B4A6-C11DEFD80D3F}"/>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公平理论</a:t>
            </a:r>
            <a:r>
              <a:rPr lang="en-US" altLang="zh-CN" dirty="0">
                <a:solidFill>
                  <a:schemeClr val="bg1"/>
                </a:solidFill>
              </a:rPr>
              <a:t>——</a:t>
            </a:r>
            <a:r>
              <a:rPr lang="zh-CN" altLang="en-US" dirty="0">
                <a:solidFill>
                  <a:schemeClr val="bg1"/>
                </a:solidFill>
              </a:rPr>
              <a:t>约翰·亚当斯</a:t>
            </a:r>
          </a:p>
        </p:txBody>
      </p:sp>
      <p:pic>
        <p:nvPicPr>
          <p:cNvPr id="11" name="图片 10">
            <a:extLst>
              <a:ext uri="{FF2B5EF4-FFF2-40B4-BE49-F238E27FC236}">
                <a16:creationId xmlns:a16="http://schemas.microsoft.com/office/drawing/2014/main" id="{3EC1A921-7F78-A84E-B89B-C9EC7FB6A261}"/>
              </a:ext>
            </a:extLst>
          </p:cNvPr>
          <p:cNvPicPr>
            <a:picLocks noChangeAspect="1"/>
          </p:cNvPicPr>
          <p:nvPr/>
        </p:nvPicPr>
        <p:blipFill>
          <a:blip r:embed="rId5"/>
          <a:stretch>
            <a:fillRect/>
          </a:stretch>
        </p:blipFill>
        <p:spPr>
          <a:xfrm>
            <a:off x="3059832" y="4401412"/>
            <a:ext cx="2877503" cy="2031517"/>
          </a:xfrm>
          <a:prstGeom prst="rect">
            <a:avLst/>
          </a:prstGeom>
        </p:spPr>
      </p:pic>
    </p:spTree>
    <p:extLst>
      <p:ext uri="{BB962C8B-B14F-4D97-AF65-F5344CB8AC3E}">
        <p14:creationId xmlns:p14="http://schemas.microsoft.com/office/powerpoint/2010/main" val="1241203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33254" y="1798682"/>
            <a:ext cx="8515350" cy="4751705"/>
          </a:xfrm>
        </p:spPr>
        <p:txBody>
          <a:bodyPr/>
          <a:lstStyle/>
          <a:p>
            <a:pPr marL="230505" indent="-230505" fontAlgn="auto"/>
            <a:r>
              <a:rPr lang="zh-CN" sz="2000" dirty="0"/>
              <a:t>人们对相对报酬的比较体现在</a:t>
            </a:r>
            <a:r>
              <a:rPr lang="zh-CN" sz="2000" dirty="0">
                <a:solidFill>
                  <a:srgbClr val="D34721"/>
                </a:solidFill>
              </a:rPr>
              <a:t>横向比较和纵向比较</a:t>
            </a:r>
            <a:r>
              <a:rPr lang="zh-CN" sz="2000" dirty="0"/>
              <a:t>两个方面。</a:t>
            </a:r>
            <a:endParaRPr lang="en-US" altLang="zh-CN" sz="2000" dirty="0"/>
          </a:p>
          <a:p>
            <a:pPr marL="0" indent="0" fontAlgn="auto">
              <a:buNone/>
            </a:pPr>
            <a:endParaRPr lang="zh-CN" sz="2000" dirty="0"/>
          </a:p>
          <a:p>
            <a:pPr marL="228600" indent="0" algn="ctr" fontAlgn="auto">
              <a:buNone/>
              <a:extLst>
                <a:ext uri="{35155182-B16C-46BC-9424-99874614C6A1}">
                  <wpsdc:marlchars xmlns="" xmlns:wpsdc="http://www.wps.cn/officeDocument/2017/drawingmlCustomData" val="100" checksum="1487870873"/>
                </a:ext>
              </a:extLst>
            </a:pPr>
            <a:endParaRPr lang="zh-CN" sz="2000" dirty="0"/>
          </a:p>
          <a:p>
            <a:pPr marL="228600" indent="0" algn="ctr" fontAlgn="auto">
              <a:buNone/>
              <a:extLst>
                <a:ext uri="{35155182-B16C-46BC-9424-99874614C6A1}">
                  <wpsdc:marlchars xmlns="" xmlns:wpsdc="http://www.wps.cn/officeDocument/2017/drawingmlCustomData" val="100" checksum="1487870873"/>
                </a:ext>
              </a:extLst>
            </a:pPr>
            <a:endParaRPr lang="zh-CN" sz="2000" dirty="0"/>
          </a:p>
        </p:txBody>
      </p:sp>
      <p:graphicFrame>
        <p:nvGraphicFramePr>
          <p:cNvPr id="5" name="对象 -2147482623"/>
          <p:cNvGraphicFramePr>
            <a:graphicFrameLocks/>
          </p:cNvGraphicFramePr>
          <p:nvPr>
            <p:extLst>
              <p:ext uri="{D42A27DB-BD31-4B8C-83A1-F6EECF244321}">
                <p14:modId xmlns:p14="http://schemas.microsoft.com/office/powerpoint/2010/main" val="1224507051"/>
              </p:ext>
            </p:extLst>
          </p:nvPr>
        </p:nvGraphicFramePr>
        <p:xfrm>
          <a:off x="965383" y="3418330"/>
          <a:ext cx="2599055" cy="1146810"/>
        </p:xfrm>
        <a:graphic>
          <a:graphicData uri="http://schemas.openxmlformats.org/presentationml/2006/ole">
            <mc:AlternateContent xmlns:mc="http://schemas.openxmlformats.org/markup-compatibility/2006">
              <mc:Choice xmlns:v="urn:schemas-microsoft-com:vml" Requires="v">
                <p:oleObj spid="_x0000_s2072" r:id="rId9" imgW="850531" imgH="393529" progId="">
                  <p:embed/>
                </p:oleObj>
              </mc:Choice>
              <mc:Fallback>
                <p:oleObj r:id="rId9" imgW="850531" imgH="393529" progId="">
                  <p:embed/>
                  <p:pic>
                    <p:nvPicPr>
                      <p:cNvPr id="5" name="对象 -2147482623"/>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65383" y="3418330"/>
                        <a:ext cx="2599055" cy="1146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8" name="文本框 7"/>
          <p:cNvSpPr txBox="1"/>
          <p:nvPr/>
        </p:nvSpPr>
        <p:spPr>
          <a:xfrm>
            <a:off x="467544" y="4575810"/>
            <a:ext cx="3594735" cy="1566904"/>
          </a:xfrm>
          <a:prstGeom prst="rect">
            <a:avLst/>
          </a:prstGeom>
          <a:noFill/>
        </p:spPr>
        <p:txBody>
          <a:bodyPr wrap="square" rtlCol="0">
            <a:spAutoFit/>
          </a:bodyPr>
          <a:lstStyle/>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OP</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对自己所获报酬的感觉</a:t>
            </a:r>
            <a:endParaRPr 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IP</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对自己所做投入的感觉</a:t>
            </a:r>
            <a:endParaRPr 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OC</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对他人所获报酬的感觉</a:t>
            </a:r>
            <a:endParaRPr 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IC</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对他人所做投入的感觉</a:t>
            </a:r>
            <a:endParaRPr lang="zh-CN" altLang="en-US" sz="1600"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9" name="标题 1">
            <a:extLst>
              <a:ext uri="{FF2B5EF4-FFF2-40B4-BE49-F238E27FC236}">
                <a16:creationId xmlns:a16="http://schemas.microsoft.com/office/drawing/2014/main" id="{80B0D34E-B4A4-E545-803A-4867116D82BF}"/>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10" name="圆角矩形 9">
            <a:extLst>
              <a:ext uri="{FF2B5EF4-FFF2-40B4-BE49-F238E27FC236}">
                <a16:creationId xmlns:a16="http://schemas.microsoft.com/office/drawing/2014/main" id="{4C568262-3537-954A-B3AE-F1F9CBFFEB62}"/>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公平理论</a:t>
            </a:r>
            <a:r>
              <a:rPr lang="en-US" altLang="zh-CN" dirty="0">
                <a:solidFill>
                  <a:schemeClr val="bg1"/>
                </a:solidFill>
              </a:rPr>
              <a:t>——</a:t>
            </a:r>
            <a:r>
              <a:rPr lang="zh-CN" altLang="en-US" dirty="0">
                <a:solidFill>
                  <a:schemeClr val="bg1"/>
                </a:solidFill>
              </a:rPr>
              <a:t>约翰·亚当斯</a:t>
            </a:r>
          </a:p>
        </p:txBody>
      </p:sp>
      <p:grpSp>
        <p:nvGrpSpPr>
          <p:cNvPr id="11" name="组合 10">
            <a:extLst>
              <a:ext uri="{FF2B5EF4-FFF2-40B4-BE49-F238E27FC236}">
                <a16:creationId xmlns:a16="http://schemas.microsoft.com/office/drawing/2014/main" id="{E99772D3-02E8-C340-8F9D-A4A4137EBED6}"/>
              </a:ext>
            </a:extLst>
          </p:cNvPr>
          <p:cNvGrpSpPr/>
          <p:nvPr>
            <p:custDataLst>
              <p:tags r:id="rId2"/>
            </p:custDataLst>
          </p:nvPr>
        </p:nvGrpSpPr>
        <p:grpSpPr>
          <a:xfrm>
            <a:off x="370934" y="2068292"/>
            <a:ext cx="4201066" cy="1476233"/>
            <a:chOff x="2162629" y="778683"/>
            <a:chExt cx="5597082" cy="2175106"/>
          </a:xfrm>
        </p:grpSpPr>
        <p:sp>
          <p:nvSpPr>
            <p:cNvPr id="12" name="Freeform 5">
              <a:extLst>
                <a:ext uri="{FF2B5EF4-FFF2-40B4-BE49-F238E27FC236}">
                  <a16:creationId xmlns:a16="http://schemas.microsoft.com/office/drawing/2014/main" id="{675975C9-D2C4-EE4E-9B8A-2E9D95865904}"/>
                </a:ext>
              </a:extLst>
            </p:cNvPr>
            <p:cNvSpPr>
              <a:spLocks noEditPoints="1"/>
            </p:cNvSpPr>
            <p:nvPr>
              <p:custDataLst>
                <p:tags r:id="rId6"/>
              </p:custDataLst>
            </p:nvPr>
          </p:nvSpPr>
          <p:spPr bwMode="auto">
            <a:xfrm>
              <a:off x="2162629" y="134653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D10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D10000"/>
                </a:solidFill>
              </a:endParaRPr>
            </a:p>
          </p:txBody>
        </p:sp>
        <p:sp>
          <p:nvSpPr>
            <p:cNvPr id="13" name="矩形 12">
              <a:extLst>
                <a:ext uri="{FF2B5EF4-FFF2-40B4-BE49-F238E27FC236}">
                  <a16:creationId xmlns:a16="http://schemas.microsoft.com/office/drawing/2014/main" id="{8CA89AE1-F1FA-1B4E-8993-733F54D83FB4}"/>
                </a:ext>
              </a:extLst>
            </p:cNvPr>
            <p:cNvSpPr/>
            <p:nvPr>
              <p:custDataLst>
                <p:tags r:id="rId7"/>
              </p:custDataLst>
            </p:nvPr>
          </p:nvSpPr>
          <p:spPr>
            <a:xfrm>
              <a:off x="3091678" y="778683"/>
              <a:ext cx="4668033" cy="2175106"/>
            </a:xfrm>
            <a:prstGeom prst="rect">
              <a:avLst/>
            </a:prstGeom>
          </p:spPr>
          <p:txBody>
            <a:bodyPr lIns="0" tIns="0" rIns="0" bIns="0" anchor="ctr" anchorCtr="0">
              <a:normAutofit/>
            </a:bodyPr>
            <a:lstStyle/>
            <a:p>
              <a:pPr marL="230505" indent="-230505">
                <a:lnSpc>
                  <a:spcPct val="120000"/>
                </a:lnSpc>
              </a:pPr>
              <a:r>
                <a:rPr lang="zh-CN" altLang="en-US" dirty="0">
                  <a:solidFill>
                    <a:srgbClr val="D10000"/>
                  </a:solidFill>
                </a:rPr>
                <a:t>横向比较是人们将自己的相对报酬与他人的相对报酬进行比较。</a:t>
              </a:r>
            </a:p>
          </p:txBody>
        </p:sp>
      </p:grpSp>
      <p:grpSp>
        <p:nvGrpSpPr>
          <p:cNvPr id="14" name="组合 13">
            <a:extLst>
              <a:ext uri="{FF2B5EF4-FFF2-40B4-BE49-F238E27FC236}">
                <a16:creationId xmlns:a16="http://schemas.microsoft.com/office/drawing/2014/main" id="{BD775F48-976A-8644-B8F7-585CA7EE4DDA}"/>
              </a:ext>
            </a:extLst>
          </p:cNvPr>
          <p:cNvGrpSpPr/>
          <p:nvPr>
            <p:custDataLst>
              <p:tags r:id="rId3"/>
            </p:custDataLst>
          </p:nvPr>
        </p:nvGrpSpPr>
        <p:grpSpPr>
          <a:xfrm>
            <a:off x="4676096" y="2444561"/>
            <a:ext cx="4276604" cy="845574"/>
            <a:chOff x="2897067" y="1273060"/>
            <a:chExt cx="4620223" cy="1245883"/>
          </a:xfrm>
        </p:grpSpPr>
        <p:sp>
          <p:nvSpPr>
            <p:cNvPr id="15" name="Freeform 5">
              <a:extLst>
                <a:ext uri="{FF2B5EF4-FFF2-40B4-BE49-F238E27FC236}">
                  <a16:creationId xmlns:a16="http://schemas.microsoft.com/office/drawing/2014/main" id="{17174650-77CD-BE4E-95C8-6353AB9EC2E2}"/>
                </a:ext>
              </a:extLst>
            </p:cNvPr>
            <p:cNvSpPr>
              <a:spLocks noEditPoints="1"/>
            </p:cNvSpPr>
            <p:nvPr>
              <p:custDataLst>
                <p:tags r:id="rId4"/>
              </p:custDataLst>
            </p:nvPr>
          </p:nvSpPr>
          <p:spPr bwMode="auto">
            <a:xfrm>
              <a:off x="2897067" y="1356264"/>
              <a:ext cx="790361"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FFC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FFC000"/>
                </a:solidFill>
              </a:endParaRPr>
            </a:p>
          </p:txBody>
        </p:sp>
        <p:sp>
          <p:nvSpPr>
            <p:cNvPr id="16" name="矩形 15">
              <a:extLst>
                <a:ext uri="{FF2B5EF4-FFF2-40B4-BE49-F238E27FC236}">
                  <a16:creationId xmlns:a16="http://schemas.microsoft.com/office/drawing/2014/main" id="{5B89E710-E2E7-5044-BB2D-274201E25CD6}"/>
                </a:ext>
              </a:extLst>
            </p:cNvPr>
            <p:cNvSpPr/>
            <p:nvPr>
              <p:custDataLst>
                <p:tags r:id="rId5"/>
              </p:custDataLst>
            </p:nvPr>
          </p:nvSpPr>
          <p:spPr>
            <a:xfrm>
              <a:off x="3918182" y="1273060"/>
              <a:ext cx="3599108" cy="1245883"/>
            </a:xfrm>
            <a:prstGeom prst="rect">
              <a:avLst/>
            </a:prstGeom>
          </p:spPr>
          <p:txBody>
            <a:bodyPr lIns="0" tIns="0" rIns="0" bIns="0" anchor="ctr" anchorCtr="0">
              <a:normAutofit lnSpcReduction="10000"/>
            </a:bodyPr>
            <a:lstStyle/>
            <a:p>
              <a:pPr marL="230505" indent="-230505" fontAlgn="auto"/>
              <a:r>
                <a:rPr lang="zh-CN" altLang="zh-CN" dirty="0">
                  <a:solidFill>
                    <a:srgbClr val="FFC000"/>
                  </a:solidFill>
                </a:rPr>
                <a:t>纵向比较是人们将自己当前的相对报酬与自己过去的相对报酬进行比较</a:t>
              </a:r>
              <a:r>
                <a:rPr lang="zh-CN" altLang="en-US" dirty="0">
                  <a:solidFill>
                    <a:srgbClr val="FFC000"/>
                  </a:solidFill>
                </a:rPr>
                <a:t>。</a:t>
              </a:r>
              <a:endParaRPr lang="zh-CN" altLang="zh-CN" sz="2000" dirty="0"/>
            </a:p>
          </p:txBody>
        </p:sp>
      </p:grpSp>
      <p:sp>
        <p:nvSpPr>
          <p:cNvPr id="17" name="文本框 16">
            <a:extLst>
              <a:ext uri="{FF2B5EF4-FFF2-40B4-BE49-F238E27FC236}">
                <a16:creationId xmlns:a16="http://schemas.microsoft.com/office/drawing/2014/main" id="{AE8A32DE-AAE2-FC44-A2CA-793D206A20C9}"/>
              </a:ext>
            </a:extLst>
          </p:cNvPr>
          <p:cNvSpPr txBox="1"/>
          <p:nvPr/>
        </p:nvSpPr>
        <p:spPr>
          <a:xfrm>
            <a:off x="5041886" y="4569253"/>
            <a:ext cx="3594735" cy="1566904"/>
          </a:xfrm>
          <a:prstGeom prst="rect">
            <a:avLst/>
          </a:prstGeom>
          <a:noFill/>
        </p:spPr>
        <p:txBody>
          <a:bodyPr wrap="square" rtlCol="0">
            <a:spAutoFit/>
          </a:bodyPr>
          <a:lstStyle/>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OP</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对自己所获报酬的感觉</a:t>
            </a:r>
            <a:endParaRPr 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IP</a:t>
            </a:r>
            <a:r>
              <a:rPr lang="en-US" alt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sz="1600" dirty="0">
                <a:latin typeface="微软雅黑" panose="020B0503020204020204" pitchFamily="34" charset="-122"/>
                <a:ea typeface="微软雅黑" panose="020B0503020204020204" pitchFamily="34" charset="-122"/>
                <a:cs typeface="微软雅黑" panose="020B0503020204020204" pitchFamily="34" charset="-122"/>
                <a:sym typeface="+mn-ea"/>
              </a:rPr>
              <a:t>对自己所做投入的感觉</a:t>
            </a:r>
            <a:endParaRPr lang="zh-CN" sz="1600" dirty="0">
              <a:latin typeface="微软雅黑" panose="020B0503020204020204" pitchFamily="34" charset="-122"/>
              <a:ea typeface="微软雅黑" panose="020B0503020204020204" pitchFamily="34" charset="-122"/>
              <a:cs typeface="微软雅黑" panose="020B0503020204020204" pitchFamily="34" charset="-122"/>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OH</a:t>
            </a:r>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err="1">
                <a:latin typeface="微软雅黑" panose="020B0503020204020204" pitchFamily="34" charset="-122"/>
                <a:ea typeface="微软雅黑" panose="020B0503020204020204" pitchFamily="34" charset="-122"/>
                <a:cs typeface="微软雅黑" panose="020B0503020204020204" pitchFamily="34" charset="-122"/>
                <a:sym typeface="+mn-ea"/>
              </a:rPr>
              <a:t>对自己过去报酬的感觉</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228600" indent="0" algn="just" fontAlgn="auto">
              <a:lnSpc>
                <a:spcPct val="150000"/>
              </a:lnSpc>
              <a:buNone/>
              <a:extLst>
                <a:ext uri="{35155182-B16C-46BC-9424-99874614C6A1}">
                  <wpsdc:marlchars xmlns="" xmlns:wpsdc="http://www.wps.cn/officeDocument/2017/drawingmlCustomData" val="100" checksum="1487870873"/>
                </a:ext>
              </a:extLst>
            </a:pPr>
            <a:r>
              <a:rPr sz="1600" dirty="0">
                <a:latin typeface="微软雅黑" panose="020B0503020204020204" pitchFamily="34" charset="-122"/>
                <a:ea typeface="微软雅黑" panose="020B0503020204020204" pitchFamily="34" charset="-122"/>
                <a:cs typeface="微软雅黑" panose="020B0503020204020204" pitchFamily="34" charset="-122"/>
                <a:sym typeface="+mn-ea"/>
              </a:rPr>
              <a:t>IH</a:t>
            </a:r>
            <a:r>
              <a:rPr lang="en-US" sz="16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sz="1600" dirty="0" err="1">
                <a:latin typeface="微软雅黑" panose="020B0503020204020204" pitchFamily="34" charset="-122"/>
                <a:ea typeface="微软雅黑" panose="020B0503020204020204" pitchFamily="34" charset="-122"/>
                <a:cs typeface="微软雅黑" panose="020B0503020204020204" pitchFamily="34" charset="-122"/>
                <a:sym typeface="+mn-ea"/>
              </a:rPr>
              <a:t>对自己过去投入的感觉</a:t>
            </a:r>
            <a:endParaRPr sz="16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graphicFrame>
        <p:nvGraphicFramePr>
          <p:cNvPr id="18" name="对象 -2147482622">
            <a:extLst>
              <a:ext uri="{FF2B5EF4-FFF2-40B4-BE49-F238E27FC236}">
                <a16:creationId xmlns:a16="http://schemas.microsoft.com/office/drawing/2014/main" id="{3350B774-0992-574E-A478-A1C96446D903}"/>
              </a:ext>
            </a:extLst>
          </p:cNvPr>
          <p:cNvGraphicFramePr>
            <a:graphicFrameLocks/>
          </p:cNvGraphicFramePr>
          <p:nvPr>
            <p:extLst>
              <p:ext uri="{D42A27DB-BD31-4B8C-83A1-F6EECF244321}">
                <p14:modId xmlns:p14="http://schemas.microsoft.com/office/powerpoint/2010/main" val="1777608363"/>
              </p:ext>
            </p:extLst>
          </p:nvPr>
        </p:nvGraphicFramePr>
        <p:xfrm>
          <a:off x="5311534" y="3174610"/>
          <a:ext cx="2598420" cy="1146810"/>
        </p:xfrm>
        <a:graphic>
          <a:graphicData uri="http://schemas.openxmlformats.org/presentationml/2006/ole">
            <mc:AlternateContent xmlns:mc="http://schemas.openxmlformats.org/markup-compatibility/2006">
              <mc:Choice xmlns:v="urn:schemas-microsoft-com:vml" Requires="v">
                <p:oleObj spid="_x0000_s2073" r:id="rId11" imgW="875920" imgH="393529" progId="">
                  <p:embed/>
                </p:oleObj>
              </mc:Choice>
              <mc:Fallback>
                <p:oleObj r:id="rId11" imgW="875920" imgH="393529" progId="">
                  <p:embed/>
                  <p:pic>
                    <p:nvPicPr>
                      <p:cNvPr id="5" name="对象 -2147482622"/>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311534" y="3174610"/>
                        <a:ext cx="2598420" cy="1146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515633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en-US" altLang="zh-CN" sz="2000" dirty="0">
              <a:solidFill>
                <a:srgbClr val="D34721"/>
              </a:solidFill>
            </a:endParaRPr>
          </a:p>
          <a:p>
            <a:endParaRPr lang="en-US" altLang="zh-CN" sz="2000" dirty="0">
              <a:solidFill>
                <a:srgbClr val="D34721"/>
              </a:solidFill>
            </a:endParaRPr>
          </a:p>
          <a:p>
            <a:endParaRPr lang="en-US" altLang="zh-CN" sz="2000" dirty="0">
              <a:solidFill>
                <a:srgbClr val="D34721"/>
              </a:solidFill>
            </a:endParaRPr>
          </a:p>
          <a:p>
            <a:endParaRPr lang="en-US" altLang="zh-CN" sz="2000" dirty="0">
              <a:solidFill>
                <a:srgbClr val="D34721"/>
              </a:solidFill>
            </a:endParaRPr>
          </a:p>
          <a:p>
            <a:endParaRPr lang="en-US" altLang="zh-CN" sz="2000" dirty="0">
              <a:solidFill>
                <a:srgbClr val="D34721"/>
              </a:solidFill>
            </a:endParaRPr>
          </a:p>
          <a:p>
            <a:endParaRPr lang="en-US" altLang="zh-CN" sz="2000" dirty="0">
              <a:solidFill>
                <a:srgbClr val="D34721"/>
              </a:solidFill>
            </a:endParaRPr>
          </a:p>
          <a:p>
            <a:endParaRPr lang="en-US" altLang="zh-CN" sz="2000" dirty="0">
              <a:solidFill>
                <a:srgbClr val="D34721"/>
              </a:solidFill>
            </a:endParaRPr>
          </a:p>
          <a:p>
            <a:r>
              <a:rPr lang="zh-CN" altLang="en-US" sz="2000" dirty="0">
                <a:solidFill>
                  <a:srgbClr val="D34721"/>
                </a:solidFill>
              </a:rPr>
              <a:t>激励</a:t>
            </a:r>
            <a:r>
              <a:rPr lang="zh-CN" altLang="en-US" sz="2000" dirty="0"/>
              <a:t>是组织诱发个体产生满足某种需要的动机进而促使个体行为与组织目标趋同的管理过程。</a:t>
            </a:r>
          </a:p>
          <a:p>
            <a:endParaRPr lang="zh-CN" altLang="en-US" sz="2000" dirty="0"/>
          </a:p>
          <a:p>
            <a:r>
              <a:rPr lang="zh-CN" altLang="en-US" sz="2000" dirty="0">
                <a:solidFill>
                  <a:srgbClr val="D34721"/>
                </a:solidFill>
              </a:rPr>
              <a:t>为何激励：</a:t>
            </a:r>
            <a:r>
              <a:rPr lang="zh-CN" altLang="en-US" sz="2000" dirty="0"/>
              <a:t>委托</a:t>
            </a:r>
            <a:r>
              <a:rPr lang="en-US" altLang="zh-CN" sz="2000" dirty="0"/>
              <a:t>——</a:t>
            </a:r>
            <a:r>
              <a:rPr lang="zh-CN" altLang="en-US" sz="2000" dirty="0"/>
              <a:t>代理理论</a:t>
            </a:r>
          </a:p>
          <a:p>
            <a:endParaRPr lang="zh-CN" altLang="en-US" sz="2000" dirty="0"/>
          </a:p>
          <a:p>
            <a:r>
              <a:rPr lang="zh-CN" altLang="en-US" sz="2000" dirty="0">
                <a:solidFill>
                  <a:srgbClr val="D34721"/>
                </a:solidFill>
              </a:rPr>
              <a:t>关键问题：</a:t>
            </a:r>
            <a:r>
              <a:rPr lang="zh-CN" altLang="en-US" sz="2000" dirty="0"/>
              <a:t>“激励什么”；“如何激励”。</a:t>
            </a:r>
          </a:p>
        </p:txBody>
      </p:sp>
      <p:sp>
        <p:nvSpPr>
          <p:cNvPr id="5" name="标题 1">
            <a:extLst>
              <a:ext uri="{FF2B5EF4-FFF2-40B4-BE49-F238E27FC236}">
                <a16:creationId xmlns:a16="http://schemas.microsoft.com/office/drawing/2014/main" id="{6BD44866-01DD-0E4F-8268-F5B79D1050D7}"/>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第一节 激励基础</a:t>
            </a:r>
          </a:p>
        </p:txBody>
      </p:sp>
      <p:graphicFrame>
        <p:nvGraphicFramePr>
          <p:cNvPr id="10" name="图示 9">
            <a:extLst>
              <a:ext uri="{FF2B5EF4-FFF2-40B4-BE49-F238E27FC236}">
                <a16:creationId xmlns:a16="http://schemas.microsoft.com/office/drawing/2014/main" id="{719263C3-29C4-4841-BA8F-5EBB021096B9}"/>
              </a:ext>
            </a:extLst>
          </p:cNvPr>
          <p:cNvGraphicFramePr/>
          <p:nvPr>
            <p:extLst>
              <p:ext uri="{D42A27DB-BD31-4B8C-83A1-F6EECF244321}">
                <p14:modId xmlns:p14="http://schemas.microsoft.com/office/powerpoint/2010/main" val="1459660969"/>
              </p:ext>
            </p:extLst>
          </p:nvPr>
        </p:nvGraphicFramePr>
        <p:xfrm>
          <a:off x="518864" y="1484784"/>
          <a:ext cx="6411688" cy="22950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2396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1916832"/>
            <a:ext cx="8726640" cy="720081"/>
          </a:xfrm>
        </p:spPr>
        <p:txBody>
          <a:bodyPr/>
          <a:lstStyle/>
          <a:p>
            <a:pPr marL="230505" indent="-230505" fontAlgn="auto"/>
            <a:r>
              <a:rPr lang="zh-CN" sz="1800" dirty="0"/>
              <a:t>相对报酬比较的结果会使人们产生公平感或不公平感。不公平感会造成人们心理紧张和不平衡感。</a:t>
            </a:r>
          </a:p>
          <a:p>
            <a:pPr marL="228600" indent="0" algn="ctr" fontAlgn="auto">
              <a:buNone/>
              <a:extLst>
                <a:ext uri="{35155182-B16C-46BC-9424-99874614C6A1}">
                  <wpsdc:marlchars xmlns="" xmlns:wpsdc="http://www.wps.cn/officeDocument/2017/drawingmlCustomData" val="100" checksum="1487870873"/>
                </a:ext>
              </a:extLst>
            </a:pPr>
            <a:endParaRPr lang="zh-CN" sz="2000" dirty="0"/>
          </a:p>
          <a:p>
            <a:pPr marL="228600" indent="0" algn="ctr" fontAlgn="auto">
              <a:buNone/>
              <a:extLst>
                <a:ext uri="{35155182-B16C-46BC-9424-99874614C6A1}">
                  <wpsdc:marlchars xmlns="" xmlns:wpsdc="http://www.wps.cn/officeDocument/2017/drawingmlCustomData" val="100" checksum="1487870873"/>
                </a:ext>
              </a:extLst>
            </a:pPr>
            <a:endParaRPr lang="zh-CN" sz="2000" dirty="0"/>
          </a:p>
        </p:txBody>
      </p:sp>
      <p:graphicFrame>
        <p:nvGraphicFramePr>
          <p:cNvPr id="7" name="表格 6"/>
          <p:cNvGraphicFramePr>
            <a:graphicFrameLocks noGrp="1"/>
          </p:cNvGraphicFramePr>
          <p:nvPr>
            <p:extLst>
              <p:ext uri="{D42A27DB-BD31-4B8C-83A1-F6EECF244321}">
                <p14:modId xmlns:p14="http://schemas.microsoft.com/office/powerpoint/2010/main" val="3105319834"/>
              </p:ext>
            </p:extLst>
          </p:nvPr>
        </p:nvGraphicFramePr>
        <p:xfrm>
          <a:off x="1214410" y="2564904"/>
          <a:ext cx="7646520" cy="3762113"/>
        </p:xfrm>
        <a:graphic>
          <a:graphicData uri="http://schemas.openxmlformats.org/drawingml/2006/table">
            <a:tbl>
              <a:tblPr firstRow="1" firstCol="1" bandRow="1">
                <a:tableStyleId>{21E4AEA4-8DFA-4A89-87EB-49C32662AFE0}</a:tableStyleId>
              </a:tblPr>
              <a:tblGrid>
                <a:gridCol w="1776722">
                  <a:extLst>
                    <a:ext uri="{9D8B030D-6E8A-4147-A177-3AD203B41FA5}">
                      <a16:colId xmlns:a16="http://schemas.microsoft.com/office/drawing/2014/main" val="20000"/>
                    </a:ext>
                  </a:extLst>
                </a:gridCol>
                <a:gridCol w="5869798">
                  <a:extLst>
                    <a:ext uri="{9D8B030D-6E8A-4147-A177-3AD203B41FA5}">
                      <a16:colId xmlns:a16="http://schemas.microsoft.com/office/drawing/2014/main" val="20001"/>
                    </a:ext>
                  </a:extLst>
                </a:gridCol>
              </a:tblGrid>
              <a:tr h="361330">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情况</a:t>
                      </a:r>
                    </a:p>
                  </a:txBody>
                  <a:tcPr marL="46254" marR="46254" marT="0" marB="0" anchor="ctr">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行为</a:t>
                      </a:r>
                    </a:p>
                  </a:txBody>
                  <a:tcPr marL="46254" marR="46254" marT="0" marB="0" anchor="ctr">
                    <a:solidFill>
                      <a:srgbClr val="DE7337"/>
                    </a:solidFill>
                  </a:tcPr>
                </a:tc>
                <a:extLst>
                  <a:ext uri="{0D108BD9-81ED-4DB2-BD59-A6C34878D82A}">
                    <a16:rowId xmlns:a16="http://schemas.microsoft.com/office/drawing/2014/main" val="10000"/>
                  </a:ext>
                </a:extLst>
              </a:tr>
              <a:tr h="1523222">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OP/IP&lt;OC/IC</a:t>
                      </a:r>
                    </a:p>
                  </a:txBody>
                  <a:tcPr marL="46254" marR="46254" marT="0" marB="0" anchor="ctr">
                    <a:solidFill>
                      <a:srgbClr val="DE7337"/>
                    </a:solidFill>
                  </a:tcPr>
                </a:tc>
                <a:tc>
                  <a:txBody>
                    <a:bodyPr/>
                    <a:lstStyle/>
                    <a:p>
                      <a:pPr algn="l">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通过减少投入或设法增加报酬来改变自己的相对报酬；通过让他人多付出或设法减少其所得来改变他人的相对报酬；更换比较对象，“比上不足，比下有余”，获得主观上的公平感；自我解释，自我安慰；发牢骚，泄怨气，造成人际矛盾；离开现有岗位，另谋职业。</a:t>
                      </a:r>
                    </a:p>
                  </a:txBody>
                  <a:tcPr marL="46254" marR="46254" marT="0" marB="0" anchor="ctr"/>
                </a:tc>
                <a:extLst>
                  <a:ext uri="{0D108BD9-81ED-4DB2-BD59-A6C34878D82A}">
                    <a16:rowId xmlns:a16="http://schemas.microsoft.com/office/drawing/2014/main" val="10001"/>
                  </a:ext>
                </a:extLst>
              </a:tr>
              <a:tr h="614757">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OP/IP&gt;OC/IC</a:t>
                      </a:r>
                    </a:p>
                  </a:txBody>
                  <a:tcPr marL="46254" marR="46254" marT="0" marB="0" anchor="ctr">
                    <a:solidFill>
                      <a:srgbClr val="DE7337"/>
                    </a:solidFill>
                  </a:tcPr>
                </a:tc>
                <a:tc>
                  <a:txBody>
                    <a:bodyPr/>
                    <a:lstStyle/>
                    <a:p>
                      <a:pPr algn="l">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通过增加投入改变自己的相对报酬；设法让他人增加报酬改变其相对报酬。</a:t>
                      </a:r>
                    </a:p>
                  </a:txBody>
                  <a:tcPr marL="46254" marR="46254" marT="0" marB="0" anchor="ctr"/>
                </a:tc>
                <a:extLst>
                  <a:ext uri="{0D108BD9-81ED-4DB2-BD59-A6C34878D82A}">
                    <a16:rowId xmlns:a16="http://schemas.microsoft.com/office/drawing/2014/main" val="10002"/>
                  </a:ext>
                </a:extLst>
              </a:tr>
              <a:tr h="614757">
                <a:tc>
                  <a:txBody>
                    <a:bodyPr/>
                    <a:lstStyle/>
                    <a:p>
                      <a:pPr marL="0" marR="0" lvl="0" indent="0" algn="ctr" defTabSz="914400" rtl="0" eaLnBrk="1" fontAlgn="auto" latinLnBrk="0" hangingPunct="1">
                        <a:lnSpc>
                          <a:spcPts val="2500"/>
                        </a:lnSpc>
                        <a:spcBef>
                          <a:spcPts val="0"/>
                        </a:spcBef>
                        <a:spcAft>
                          <a:spcPts val="0"/>
                        </a:spcAft>
                        <a:buClrTx/>
                        <a:buSzTx/>
                        <a:buFontTx/>
                        <a:buNone/>
                        <a:tabLst/>
                        <a:defRPr/>
                      </a:pPr>
                      <a:r>
                        <a:rPr lang="zh-CN" alt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OP/IP&lt;OH/IH</a:t>
                      </a:r>
                    </a:p>
                  </a:txBody>
                  <a:tcPr marL="46254" marR="46254" marT="0" marB="0" anchor="ctr">
                    <a:solidFill>
                      <a:srgbClr val="DE7337"/>
                    </a:solidFill>
                  </a:tcPr>
                </a:tc>
                <a:tc>
                  <a:txBody>
                    <a:bodyPr/>
                    <a:lstStyle/>
                    <a:p>
                      <a:pPr marL="0" marR="0" lvl="0" indent="0" algn="l" defTabSz="914400" rtl="0" eaLnBrk="1" fontAlgn="auto" latinLnBrk="0" hangingPunct="1">
                        <a:lnSpc>
                          <a:spcPts val="2500"/>
                        </a:lnSpc>
                        <a:spcBef>
                          <a:spcPts val="0"/>
                        </a:spcBef>
                        <a:spcAft>
                          <a:spcPts val="0"/>
                        </a:spcAft>
                        <a:buClrTx/>
                        <a:buSzTx/>
                        <a:buFontTx/>
                        <a:buNone/>
                        <a:tabLst/>
                        <a:defRPr/>
                      </a:pPr>
                      <a:r>
                        <a:rPr lang="zh-CN" altLang="zh-CN" sz="1600" kern="100" dirty="0">
                          <a:effectLst/>
                          <a:latin typeface="微软雅黑" panose="020B0503020204020204" pitchFamily="34" charset="-122"/>
                          <a:ea typeface="微软雅黑" panose="020B0503020204020204" pitchFamily="34" charset="-122"/>
                          <a:cs typeface="宋体" panose="02010600030101010101" pitchFamily="2" charset="-122"/>
                        </a:rPr>
                        <a:t>通过减少投入来改变自己的相对报酬。</a:t>
                      </a:r>
                    </a:p>
                  </a:txBody>
                  <a:tcPr marL="46254" marR="46254" marT="0" marB="0" anchor="ctr"/>
                </a:tc>
                <a:extLst>
                  <a:ext uri="{0D108BD9-81ED-4DB2-BD59-A6C34878D82A}">
                    <a16:rowId xmlns:a16="http://schemas.microsoft.com/office/drawing/2014/main" val="1638592911"/>
                  </a:ext>
                </a:extLst>
              </a:tr>
              <a:tr h="614757">
                <a:tc>
                  <a:txBody>
                    <a:bodyPr/>
                    <a:lstStyle/>
                    <a:p>
                      <a:pPr marL="0" marR="0" lvl="0" indent="0" algn="ctr" defTabSz="914400" rtl="0" eaLnBrk="1" fontAlgn="auto" latinLnBrk="0" hangingPunct="1">
                        <a:lnSpc>
                          <a:spcPts val="2500"/>
                        </a:lnSpc>
                        <a:spcBef>
                          <a:spcPts val="0"/>
                        </a:spcBef>
                        <a:spcAft>
                          <a:spcPts val="0"/>
                        </a:spcAft>
                        <a:buClrTx/>
                        <a:buSzTx/>
                        <a:buFontTx/>
                        <a:buNone/>
                        <a:tabLst/>
                        <a:defRPr/>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OP/IP&gt;OH/IH</a:t>
                      </a:r>
                    </a:p>
                  </a:txBody>
                  <a:tcPr marL="46254" marR="46254" marT="0" marB="0" anchor="ctr">
                    <a:solidFill>
                      <a:srgbClr val="DE7337"/>
                    </a:solidFill>
                  </a:tcPr>
                </a:tc>
                <a:tc>
                  <a:txBody>
                    <a:bodyPr/>
                    <a:lstStyle/>
                    <a:p>
                      <a:pPr marL="0" marR="0" lvl="0" indent="0" algn="l" defTabSz="914400" rtl="0" eaLnBrk="1" fontAlgn="auto" latinLnBrk="0" hangingPunct="1">
                        <a:lnSpc>
                          <a:spcPts val="2500"/>
                        </a:lnSpc>
                        <a:spcBef>
                          <a:spcPts val="0"/>
                        </a:spcBef>
                        <a:spcAft>
                          <a:spcPts val="0"/>
                        </a:spcAft>
                        <a:buClrTx/>
                        <a:buSzTx/>
                        <a:buFontTx/>
                        <a:buNone/>
                        <a:tabLst/>
                        <a:defRPr/>
                      </a:pPr>
                      <a:r>
                        <a:rPr lang="zh-CN" altLang="en-US" sz="1600" kern="100" dirty="0">
                          <a:effectLst/>
                          <a:latin typeface="微软雅黑" panose="020B0503020204020204" pitchFamily="34" charset="-122"/>
                          <a:ea typeface="微软雅黑" panose="020B0503020204020204" pitchFamily="34" charset="-122"/>
                          <a:cs typeface="宋体" panose="02010600030101010101" pitchFamily="2" charset="-122"/>
                        </a:rPr>
                        <a:t>不会因为自己多拿了报酬而主动增加投入。</a:t>
                      </a:r>
                    </a:p>
                  </a:txBody>
                  <a:tcPr marL="46254" marR="46254" marT="0" marB="0" anchor="ctr"/>
                </a:tc>
                <a:extLst>
                  <a:ext uri="{0D108BD9-81ED-4DB2-BD59-A6C34878D82A}">
                    <a16:rowId xmlns:a16="http://schemas.microsoft.com/office/drawing/2014/main" val="1086792650"/>
                  </a:ext>
                </a:extLst>
              </a:tr>
            </a:tbl>
          </a:graphicData>
        </a:graphic>
      </p:graphicFrame>
      <p:sp>
        <p:nvSpPr>
          <p:cNvPr id="8" name="圆角矩形 7">
            <a:extLst>
              <a:ext uri="{FF2B5EF4-FFF2-40B4-BE49-F238E27FC236}">
                <a16:creationId xmlns:a16="http://schemas.microsoft.com/office/drawing/2014/main" id="{A0B3087C-D765-E74F-98DF-5459FB7B5C41}"/>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公平理论</a:t>
            </a:r>
            <a:r>
              <a:rPr lang="en-US" altLang="zh-CN" dirty="0">
                <a:solidFill>
                  <a:schemeClr val="bg1"/>
                </a:solidFill>
              </a:rPr>
              <a:t>——</a:t>
            </a:r>
            <a:r>
              <a:rPr lang="zh-CN" altLang="en-US" dirty="0">
                <a:solidFill>
                  <a:schemeClr val="bg1"/>
                </a:solidFill>
              </a:rPr>
              <a:t>约翰·亚当斯</a:t>
            </a:r>
          </a:p>
        </p:txBody>
      </p:sp>
      <p:sp>
        <p:nvSpPr>
          <p:cNvPr id="9" name="标题 1">
            <a:extLst>
              <a:ext uri="{FF2B5EF4-FFF2-40B4-BE49-F238E27FC236}">
                <a16:creationId xmlns:a16="http://schemas.microsoft.com/office/drawing/2014/main" id="{2BF67A5E-E195-224C-A6B9-5BAB550641CD}"/>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11" name="左大括号 10">
            <a:extLst>
              <a:ext uri="{FF2B5EF4-FFF2-40B4-BE49-F238E27FC236}">
                <a16:creationId xmlns:a16="http://schemas.microsoft.com/office/drawing/2014/main" id="{076673CC-93DD-C342-A0A6-782ED16CA8B3}"/>
              </a:ext>
            </a:extLst>
          </p:cNvPr>
          <p:cNvSpPr/>
          <p:nvPr/>
        </p:nvSpPr>
        <p:spPr>
          <a:xfrm>
            <a:off x="856274" y="3553202"/>
            <a:ext cx="242810" cy="1440160"/>
          </a:xfrm>
          <a:prstGeom prst="leftBrace">
            <a:avLst/>
          </a:prstGeom>
          <a:ln w="25400">
            <a:solidFill>
              <a:srgbClr val="DE733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2" name="左大括号 11">
            <a:extLst>
              <a:ext uri="{FF2B5EF4-FFF2-40B4-BE49-F238E27FC236}">
                <a16:creationId xmlns:a16="http://schemas.microsoft.com/office/drawing/2014/main" id="{6E927BF2-AAC8-E444-A5DB-2090D5756336}"/>
              </a:ext>
            </a:extLst>
          </p:cNvPr>
          <p:cNvSpPr/>
          <p:nvPr/>
        </p:nvSpPr>
        <p:spPr>
          <a:xfrm>
            <a:off x="854959" y="5338383"/>
            <a:ext cx="244125" cy="955344"/>
          </a:xfrm>
          <a:prstGeom prst="leftBrace">
            <a:avLst/>
          </a:prstGeom>
          <a:ln w="25400">
            <a:solidFill>
              <a:srgbClr val="DE733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
        <p:nvSpPr>
          <p:cNvPr id="13" name="文本框 12">
            <a:extLst>
              <a:ext uri="{FF2B5EF4-FFF2-40B4-BE49-F238E27FC236}">
                <a16:creationId xmlns:a16="http://schemas.microsoft.com/office/drawing/2014/main" id="{F7D39787-0CB0-B647-8EB8-26C11FC871FB}"/>
              </a:ext>
            </a:extLst>
          </p:cNvPr>
          <p:cNvSpPr txBox="1"/>
          <p:nvPr/>
        </p:nvSpPr>
        <p:spPr>
          <a:xfrm>
            <a:off x="251520" y="5597180"/>
            <a:ext cx="648072" cy="369332"/>
          </a:xfrm>
          <a:prstGeom prst="rect">
            <a:avLst/>
          </a:prstGeom>
          <a:noFill/>
        </p:spPr>
        <p:txBody>
          <a:bodyPr wrap="square" rtlCol="0">
            <a:spAutoFit/>
          </a:bodyPr>
          <a:lstStyle/>
          <a:p>
            <a:r>
              <a:rPr kumimoji="1" lang="zh-CN" altLang="en-US" b="1" dirty="0">
                <a:solidFill>
                  <a:srgbClr val="DE7337"/>
                </a:solidFill>
              </a:rPr>
              <a:t>纵向</a:t>
            </a:r>
          </a:p>
        </p:txBody>
      </p:sp>
      <p:sp>
        <p:nvSpPr>
          <p:cNvPr id="15" name="文本框 14">
            <a:extLst>
              <a:ext uri="{FF2B5EF4-FFF2-40B4-BE49-F238E27FC236}">
                <a16:creationId xmlns:a16="http://schemas.microsoft.com/office/drawing/2014/main" id="{D0084740-F0B9-A440-B536-652344F9C299}"/>
              </a:ext>
            </a:extLst>
          </p:cNvPr>
          <p:cNvSpPr txBox="1"/>
          <p:nvPr/>
        </p:nvSpPr>
        <p:spPr>
          <a:xfrm>
            <a:off x="226304" y="4120150"/>
            <a:ext cx="648072" cy="369332"/>
          </a:xfrm>
          <a:prstGeom prst="rect">
            <a:avLst/>
          </a:prstGeom>
          <a:noFill/>
        </p:spPr>
        <p:txBody>
          <a:bodyPr wrap="square" rtlCol="0">
            <a:spAutoFit/>
          </a:bodyPr>
          <a:lstStyle/>
          <a:p>
            <a:r>
              <a:rPr kumimoji="1" lang="zh-CN" altLang="en-US" b="1" dirty="0">
                <a:solidFill>
                  <a:srgbClr val="DE7337"/>
                </a:solidFill>
              </a:rPr>
              <a:t>横向</a:t>
            </a:r>
          </a:p>
        </p:txBody>
      </p:sp>
    </p:spTree>
    <p:extLst>
      <p:ext uri="{BB962C8B-B14F-4D97-AF65-F5344CB8AC3E}">
        <p14:creationId xmlns:p14="http://schemas.microsoft.com/office/powerpoint/2010/main" val="3539307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2106295"/>
            <a:ext cx="7886700" cy="4751705"/>
          </a:xfrm>
        </p:spPr>
        <p:txBody>
          <a:bodyPr/>
          <a:lstStyle/>
          <a:p>
            <a:pPr marL="0" indent="0" fontAlgn="auto">
              <a:buNone/>
            </a:pPr>
            <a:r>
              <a:rPr lang="zh-CN" sz="2000" dirty="0"/>
              <a:t>公平感是一种主观心理感受，是人们公平需要得到满足的一种直接心理体验。制约公平感的因素主要有两个方面：</a:t>
            </a:r>
          </a:p>
          <a:p>
            <a:pPr marL="228600" indent="0" fontAlgn="auto">
              <a:buNone/>
              <a:extLst>
                <a:ext uri="{35155182-B16C-46BC-9424-99874614C6A1}">
                  <wpsdc:marlchars xmlns="" xmlns:wpsdc="http://www.wps.cn/officeDocument/2017/drawingmlCustomData" val="100" checksum="1487870873"/>
                </a:ext>
              </a:extLst>
            </a:pPr>
            <a:endParaRPr lang="zh-CN" sz="2000" dirty="0"/>
          </a:p>
          <a:p>
            <a:pPr marL="228600" indent="0" fontAlgn="auto">
              <a:buNone/>
              <a:extLst>
                <a:ext uri="{35155182-B16C-46BC-9424-99874614C6A1}">
                  <wpsdc:marlchars xmlns="" xmlns:wpsdc="http://www.wps.cn/officeDocument/2017/drawingmlCustomData" val="100" checksum="1487870873"/>
                </a:ext>
              </a:extLst>
            </a:pPr>
            <a:endParaRPr lang="zh-CN" sz="2000" dirty="0"/>
          </a:p>
          <a:p>
            <a:pPr marL="228600" indent="0" fontAlgn="auto">
              <a:buNone/>
              <a:extLst>
                <a:ext uri="{35155182-B16C-46BC-9424-99874614C6A1}">
                  <wpsdc:marlchars xmlns="" xmlns:wpsdc="http://www.wps.cn/officeDocument/2017/drawingmlCustomData" val="100" checksum="1487870873"/>
                </a:ext>
              </a:extLst>
            </a:pPr>
            <a:endParaRPr lang="zh-CN" sz="2000" dirty="0"/>
          </a:p>
          <a:p>
            <a:pPr marL="228600" indent="0" fontAlgn="auto">
              <a:buNone/>
              <a:extLst>
                <a:ext uri="{35155182-B16C-46BC-9424-99874614C6A1}">
                  <wpsdc:marlchars xmlns="" xmlns:wpsdc="http://www.wps.cn/officeDocument/2017/drawingmlCustomData" val="100" checksum="1487870873"/>
                </a:ext>
              </a:extLst>
            </a:pPr>
            <a:endParaRPr lang="zh-CN" sz="2000" dirty="0"/>
          </a:p>
          <a:p>
            <a:pPr marL="228600" indent="0" algn="ctr" fontAlgn="auto">
              <a:buNone/>
              <a:extLst>
                <a:ext uri="{35155182-B16C-46BC-9424-99874614C6A1}">
                  <wpsdc:marlchars xmlns="" xmlns:wpsdc="http://www.wps.cn/officeDocument/2017/drawingmlCustomData" val="100" checksum="1487870873"/>
                </a:ext>
              </a:extLst>
            </a:pPr>
            <a:endParaRPr lang="zh-CN" sz="2000" dirty="0"/>
          </a:p>
        </p:txBody>
      </p:sp>
      <p:grpSp>
        <p:nvGrpSpPr>
          <p:cNvPr id="13" name="组合 12"/>
          <p:cNvGrpSpPr/>
          <p:nvPr>
            <p:custDataLst>
              <p:tags r:id="rId1"/>
            </p:custDataLst>
          </p:nvPr>
        </p:nvGrpSpPr>
        <p:grpSpPr>
          <a:xfrm>
            <a:off x="827584" y="3191645"/>
            <a:ext cx="3021965" cy="1798320"/>
            <a:chOff x="2880359" y="2429683"/>
            <a:chExt cx="3278123" cy="2337053"/>
          </a:xfrm>
        </p:grpSpPr>
        <p:sp>
          <p:nvSpPr>
            <p:cNvPr id="14" name="Freeform 3"/>
            <p:cNvSpPr/>
            <p:nvPr>
              <p:custDataLst>
                <p:tags r:id="rId7"/>
              </p:custDataLst>
            </p:nvPr>
          </p:nvSpPr>
          <p:spPr>
            <a:xfrm>
              <a:off x="2880359" y="2429683"/>
              <a:ext cx="3278123" cy="1969007"/>
            </a:xfrm>
            <a:custGeom>
              <a:avLst/>
              <a:gdLst>
                <a:gd name="connsiteX0" fmla="*/ 3278124 w 3278123"/>
                <a:gd name="connsiteY0" fmla="*/ 1921331 h 1969007"/>
                <a:gd name="connsiteX1" fmla="*/ 3223006 w 3278123"/>
                <a:gd name="connsiteY1" fmla="*/ 1969007 h 1969007"/>
                <a:gd name="connsiteX2" fmla="*/ 55118 w 3278123"/>
                <a:gd name="connsiteY2" fmla="*/ 1969007 h 1969007"/>
                <a:gd name="connsiteX3" fmla="*/ 0 w 3278123"/>
                <a:gd name="connsiteY3" fmla="*/ 1921331 h 1969007"/>
                <a:gd name="connsiteX4" fmla="*/ 0 w 3278123"/>
                <a:gd name="connsiteY4" fmla="*/ 47625 h 1969007"/>
                <a:gd name="connsiteX5" fmla="*/ 55118 w 3278123"/>
                <a:gd name="connsiteY5" fmla="*/ 0 h 1969007"/>
                <a:gd name="connsiteX6" fmla="*/ 3223006 w 3278123"/>
                <a:gd name="connsiteY6" fmla="*/ 0 h 1969007"/>
                <a:gd name="connsiteX7" fmla="*/ 3278124 w 3278123"/>
                <a:gd name="connsiteY7" fmla="*/ 47625 h 1969007"/>
                <a:gd name="connsiteX8" fmla="*/ 3278124 w 3278123"/>
                <a:gd name="connsiteY8" fmla="*/ 1921331 h 1969007"/>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Lst>
              <a:rect l="l" t="t" r="r" b="b"/>
              <a:pathLst>
                <a:path w="3278123" h="1969007">
                  <a:moveTo>
                    <a:pt x="3278123" y="1921331"/>
                  </a:moveTo>
                  <a:cubicBezTo>
                    <a:pt x="3278124" y="1947671"/>
                    <a:pt x="3253358" y="1969007"/>
                    <a:pt x="3223006" y="1969007"/>
                  </a:cubicBezTo>
                  <a:lnTo>
                    <a:pt x="55118" y="1969007"/>
                  </a:lnTo>
                  <a:cubicBezTo>
                    <a:pt x="24739" y="1969007"/>
                    <a:pt x="0" y="1947671"/>
                    <a:pt x="0" y="1921331"/>
                  </a:cubicBezTo>
                  <a:lnTo>
                    <a:pt x="0" y="47625"/>
                  </a:lnTo>
                  <a:cubicBezTo>
                    <a:pt x="0" y="21335"/>
                    <a:pt x="24739" y="0"/>
                    <a:pt x="55118" y="0"/>
                  </a:cubicBezTo>
                  <a:lnTo>
                    <a:pt x="3223006" y="0"/>
                  </a:lnTo>
                  <a:cubicBezTo>
                    <a:pt x="3253358" y="0"/>
                    <a:pt x="3278124" y="21335"/>
                    <a:pt x="3278124" y="47625"/>
                  </a:cubicBezTo>
                  <a:lnTo>
                    <a:pt x="3278124" y="1921331"/>
                  </a:lnTo>
                </a:path>
              </a:pathLst>
            </a:custGeom>
            <a:solidFill>
              <a:srgbClr val="F99F7B"/>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a:bodyPr>
            <a:lstStyle/>
            <a:p>
              <a:pPr algn="ctr"/>
              <a:endParaRPr lang="zh-CN" altLang="en-US"/>
            </a:p>
          </p:txBody>
        </p:sp>
        <p:sp>
          <p:nvSpPr>
            <p:cNvPr id="15" name="Freeform 3"/>
            <p:cNvSpPr/>
            <p:nvPr>
              <p:custDataLst>
                <p:tags r:id="rId8"/>
              </p:custDataLst>
            </p:nvPr>
          </p:nvSpPr>
          <p:spPr>
            <a:xfrm>
              <a:off x="3995153" y="4393357"/>
              <a:ext cx="1048535" cy="373379"/>
            </a:xfrm>
            <a:custGeom>
              <a:avLst/>
              <a:gdLst>
                <a:gd name="connsiteX0" fmla="*/ 933485 w 1048535"/>
                <a:gd name="connsiteY0" fmla="*/ 275729 h 373379"/>
                <a:gd name="connsiteX1" fmla="*/ 880907 w 1048535"/>
                <a:gd name="connsiteY1" fmla="*/ 0 h 373379"/>
                <a:gd name="connsiteX2" fmla="*/ 173390 w 1048535"/>
                <a:gd name="connsiteY2" fmla="*/ 0 h 373379"/>
                <a:gd name="connsiteX3" fmla="*/ 118907 w 1048535"/>
                <a:gd name="connsiteY3" fmla="*/ 275729 h 373379"/>
                <a:gd name="connsiteX4" fmla="*/ 32420 w 1048535"/>
                <a:gd name="connsiteY4" fmla="*/ 373379 h 373379"/>
                <a:gd name="connsiteX5" fmla="*/ 1017305 w 1048535"/>
                <a:gd name="connsiteY5" fmla="*/ 373379 h 373379"/>
                <a:gd name="connsiteX6" fmla="*/ 933485 w 1048535"/>
                <a:gd name="connsiteY6" fmla="*/ 275729 h 373379"/>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048535" h="373379">
                  <a:moveTo>
                    <a:pt x="933485" y="275729"/>
                  </a:moveTo>
                  <a:cubicBezTo>
                    <a:pt x="904021" y="249415"/>
                    <a:pt x="888273" y="100063"/>
                    <a:pt x="880907" y="0"/>
                  </a:cubicBezTo>
                  <a:lnTo>
                    <a:pt x="173390" y="0"/>
                  </a:lnTo>
                  <a:cubicBezTo>
                    <a:pt x="165770" y="100063"/>
                    <a:pt x="149514" y="249415"/>
                    <a:pt x="118907" y="275729"/>
                  </a:cubicBezTo>
                  <a:cubicBezTo>
                    <a:pt x="72298" y="315937"/>
                    <a:pt x="-60924" y="356146"/>
                    <a:pt x="32420" y="373379"/>
                  </a:cubicBezTo>
                  <a:lnTo>
                    <a:pt x="1017305" y="373379"/>
                  </a:lnTo>
                  <a:cubicBezTo>
                    <a:pt x="1107348" y="356146"/>
                    <a:pt x="978570" y="315937"/>
                    <a:pt x="933485" y="275729"/>
                  </a:cubicBezTo>
                </a:path>
              </a:pathLst>
            </a:custGeom>
            <a:solidFill>
              <a:srgbClr val="F99F7B"/>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fontScale="82500" lnSpcReduction="20000"/>
            </a:bodyPr>
            <a:lstStyle/>
            <a:p>
              <a:pPr algn="ctr"/>
              <a:endParaRPr lang="zh-CN" altLang="en-US"/>
            </a:p>
          </p:txBody>
        </p:sp>
        <p:sp>
          <p:nvSpPr>
            <p:cNvPr id="16" name="Freeform 3"/>
            <p:cNvSpPr/>
            <p:nvPr>
              <p:custDataLst>
                <p:tags r:id="rId9"/>
              </p:custDataLst>
            </p:nvPr>
          </p:nvSpPr>
          <p:spPr>
            <a:xfrm>
              <a:off x="4450078" y="4210476"/>
              <a:ext cx="108000" cy="108000"/>
            </a:xfrm>
            <a:custGeom>
              <a:avLst/>
              <a:gdLst>
                <a:gd name="connsiteX0" fmla="*/ 138683 w 138684"/>
                <a:gd name="connsiteY0" fmla="*/ 60198 h 120396"/>
                <a:gd name="connsiteX1" fmla="*/ 69342 w 138684"/>
                <a:gd name="connsiteY1" fmla="*/ 120396 h 120396"/>
                <a:gd name="connsiteX2" fmla="*/ 0 w 138684"/>
                <a:gd name="connsiteY2" fmla="*/ 60198 h 120396"/>
                <a:gd name="connsiteX3" fmla="*/ 69342 w 138684"/>
                <a:gd name="connsiteY3" fmla="*/ 0 h 120396"/>
                <a:gd name="connsiteX4" fmla="*/ 138683 w 138684"/>
                <a:gd name="connsiteY4" fmla="*/ 60198 h 1203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138684" h="120396">
                  <a:moveTo>
                    <a:pt x="138683" y="60198"/>
                  </a:moveTo>
                  <a:cubicBezTo>
                    <a:pt x="138683" y="93446"/>
                    <a:pt x="107696" y="120396"/>
                    <a:pt x="69342" y="120396"/>
                  </a:cubicBezTo>
                  <a:cubicBezTo>
                    <a:pt x="30988" y="120396"/>
                    <a:pt x="0" y="93446"/>
                    <a:pt x="0" y="60198"/>
                  </a:cubicBezTo>
                  <a:cubicBezTo>
                    <a:pt x="0" y="26949"/>
                    <a:pt x="30988" y="0"/>
                    <a:pt x="69342" y="0"/>
                  </a:cubicBezTo>
                  <a:cubicBezTo>
                    <a:pt x="107696" y="0"/>
                    <a:pt x="138683" y="26949"/>
                    <a:pt x="138683" y="60198"/>
                  </a:cubicBezTo>
                </a:path>
              </a:pathLst>
            </a:custGeom>
            <a:solidFill>
              <a:srgbClr val="FFFFFF">
                <a:alpha val="100000"/>
              </a:srgbClr>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fontScale="25000" lnSpcReduction="20000"/>
            </a:bodyPr>
            <a:lstStyle/>
            <a:p>
              <a:pPr algn="ctr"/>
              <a:endParaRPr lang="zh-CN" altLang="en-US"/>
            </a:p>
          </p:txBody>
        </p:sp>
        <p:sp>
          <p:nvSpPr>
            <p:cNvPr id="20" name="Freeform 3"/>
            <p:cNvSpPr/>
            <p:nvPr>
              <p:custDataLst>
                <p:tags r:id="rId10"/>
              </p:custDataLst>
            </p:nvPr>
          </p:nvSpPr>
          <p:spPr>
            <a:xfrm>
              <a:off x="2995422" y="2567605"/>
              <a:ext cx="3040379" cy="1566671"/>
            </a:xfrm>
            <a:custGeom>
              <a:avLst/>
              <a:gdLst>
                <a:gd name="connsiteX0" fmla="*/ 0 w 3040379"/>
                <a:gd name="connsiteY0" fmla="*/ 1566671 h 1566671"/>
                <a:gd name="connsiteX1" fmla="*/ 3040380 w 3040379"/>
                <a:gd name="connsiteY1" fmla="*/ 1566671 h 1566671"/>
                <a:gd name="connsiteX2" fmla="*/ 3040380 w 3040379"/>
                <a:gd name="connsiteY2" fmla="*/ 0 h 1566671"/>
                <a:gd name="connsiteX3" fmla="*/ 0 w 3040379"/>
                <a:gd name="connsiteY3" fmla="*/ 0 h 1566671"/>
                <a:gd name="connsiteX4" fmla="*/ 0 w 3040379"/>
                <a:gd name="connsiteY4" fmla="*/ 1566671 h 1566671"/>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40379" h="1566671">
                  <a:moveTo>
                    <a:pt x="0" y="1566671"/>
                  </a:moveTo>
                  <a:lnTo>
                    <a:pt x="3040380" y="1566671"/>
                  </a:lnTo>
                  <a:lnTo>
                    <a:pt x="3040380" y="0"/>
                  </a:lnTo>
                  <a:lnTo>
                    <a:pt x="0" y="0"/>
                  </a:lnTo>
                  <a:lnTo>
                    <a:pt x="0" y="1566671"/>
                  </a:lnTo>
                </a:path>
              </a:pathLst>
            </a:custGeom>
            <a:solidFill>
              <a:srgbClr val="FFFFFF">
                <a:alpha val="100000"/>
              </a:srgbClr>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a:bodyPr>
            <a:lstStyle/>
            <a:p>
              <a:pPr algn="ctr"/>
              <a:r>
                <a:rPr lang="zh-CN" altLang="en-US" dirty="0">
                  <a:solidFill>
                    <a:srgbClr val="3F4143"/>
                  </a:solidFill>
                  <a:latin typeface="微软雅黑" panose="020B0503020204020204" pitchFamily="34" charset="-122"/>
                  <a:ea typeface="微软雅黑" panose="020B0503020204020204" pitchFamily="34" charset="-122"/>
                </a:rPr>
                <a:t>分配政策是否公平及执行过程是否公开，即客观是否公平。</a:t>
              </a:r>
            </a:p>
          </p:txBody>
        </p:sp>
      </p:grpSp>
      <p:grpSp>
        <p:nvGrpSpPr>
          <p:cNvPr id="21" name="组合 20"/>
          <p:cNvGrpSpPr/>
          <p:nvPr>
            <p:custDataLst>
              <p:tags r:id="rId2"/>
            </p:custDataLst>
          </p:nvPr>
        </p:nvGrpSpPr>
        <p:grpSpPr>
          <a:xfrm>
            <a:off x="4792229" y="3184494"/>
            <a:ext cx="3021965" cy="1798320"/>
            <a:chOff x="2880359" y="2429683"/>
            <a:chExt cx="3278123" cy="2337053"/>
          </a:xfrm>
        </p:grpSpPr>
        <p:sp>
          <p:nvSpPr>
            <p:cNvPr id="22" name="Freeform 3"/>
            <p:cNvSpPr/>
            <p:nvPr>
              <p:custDataLst>
                <p:tags r:id="rId3"/>
              </p:custDataLst>
            </p:nvPr>
          </p:nvSpPr>
          <p:spPr>
            <a:xfrm>
              <a:off x="2880359" y="2429683"/>
              <a:ext cx="3278123" cy="1969007"/>
            </a:xfrm>
            <a:custGeom>
              <a:avLst/>
              <a:gdLst>
                <a:gd name="connsiteX0" fmla="*/ 3278124 w 3278123"/>
                <a:gd name="connsiteY0" fmla="*/ 1921331 h 1969007"/>
                <a:gd name="connsiteX1" fmla="*/ 3223006 w 3278123"/>
                <a:gd name="connsiteY1" fmla="*/ 1969007 h 1969007"/>
                <a:gd name="connsiteX2" fmla="*/ 55118 w 3278123"/>
                <a:gd name="connsiteY2" fmla="*/ 1969007 h 1969007"/>
                <a:gd name="connsiteX3" fmla="*/ 0 w 3278123"/>
                <a:gd name="connsiteY3" fmla="*/ 1921331 h 1969007"/>
                <a:gd name="connsiteX4" fmla="*/ 0 w 3278123"/>
                <a:gd name="connsiteY4" fmla="*/ 47625 h 1969007"/>
                <a:gd name="connsiteX5" fmla="*/ 55118 w 3278123"/>
                <a:gd name="connsiteY5" fmla="*/ 0 h 1969007"/>
                <a:gd name="connsiteX6" fmla="*/ 3223006 w 3278123"/>
                <a:gd name="connsiteY6" fmla="*/ 0 h 1969007"/>
                <a:gd name="connsiteX7" fmla="*/ 3278124 w 3278123"/>
                <a:gd name="connsiteY7" fmla="*/ 47625 h 1969007"/>
                <a:gd name="connsiteX8" fmla="*/ 3278124 w 3278123"/>
                <a:gd name="connsiteY8" fmla="*/ 1921331 h 1969007"/>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 ang="7">
                  <a:pos x="connsiteX7" y="connsiteY7"/>
                </a:cxn>
                <a:cxn ang="8">
                  <a:pos x="connsiteX8" y="connsiteY8"/>
                </a:cxn>
              </a:cxnLst>
              <a:rect l="l" t="t" r="r" b="b"/>
              <a:pathLst>
                <a:path w="3278123" h="1969007">
                  <a:moveTo>
                    <a:pt x="3278123" y="1921331"/>
                  </a:moveTo>
                  <a:cubicBezTo>
                    <a:pt x="3278124" y="1947671"/>
                    <a:pt x="3253358" y="1969007"/>
                    <a:pt x="3223006" y="1969007"/>
                  </a:cubicBezTo>
                  <a:lnTo>
                    <a:pt x="55118" y="1969007"/>
                  </a:lnTo>
                  <a:cubicBezTo>
                    <a:pt x="24739" y="1969007"/>
                    <a:pt x="0" y="1947671"/>
                    <a:pt x="0" y="1921331"/>
                  </a:cubicBezTo>
                  <a:lnTo>
                    <a:pt x="0" y="47625"/>
                  </a:lnTo>
                  <a:cubicBezTo>
                    <a:pt x="0" y="21335"/>
                    <a:pt x="24739" y="0"/>
                    <a:pt x="55118" y="0"/>
                  </a:cubicBezTo>
                  <a:lnTo>
                    <a:pt x="3223006" y="0"/>
                  </a:lnTo>
                  <a:cubicBezTo>
                    <a:pt x="3253358" y="0"/>
                    <a:pt x="3278124" y="21335"/>
                    <a:pt x="3278124" y="47625"/>
                  </a:cubicBezTo>
                  <a:lnTo>
                    <a:pt x="3278124" y="1921331"/>
                  </a:lnTo>
                </a:path>
              </a:pathLst>
            </a:custGeom>
            <a:solidFill>
              <a:srgbClr val="F99F7B"/>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a:bodyPr>
            <a:lstStyle/>
            <a:p>
              <a:pPr algn="ctr"/>
              <a:endParaRPr lang="zh-CN" altLang="en-US"/>
            </a:p>
          </p:txBody>
        </p:sp>
        <p:sp>
          <p:nvSpPr>
            <p:cNvPr id="23" name="Freeform 3"/>
            <p:cNvSpPr/>
            <p:nvPr>
              <p:custDataLst>
                <p:tags r:id="rId4"/>
              </p:custDataLst>
            </p:nvPr>
          </p:nvSpPr>
          <p:spPr>
            <a:xfrm>
              <a:off x="3995153" y="4393357"/>
              <a:ext cx="1048535" cy="373379"/>
            </a:xfrm>
            <a:custGeom>
              <a:avLst/>
              <a:gdLst>
                <a:gd name="connsiteX0" fmla="*/ 933485 w 1048535"/>
                <a:gd name="connsiteY0" fmla="*/ 275729 h 373379"/>
                <a:gd name="connsiteX1" fmla="*/ 880907 w 1048535"/>
                <a:gd name="connsiteY1" fmla="*/ 0 h 373379"/>
                <a:gd name="connsiteX2" fmla="*/ 173390 w 1048535"/>
                <a:gd name="connsiteY2" fmla="*/ 0 h 373379"/>
                <a:gd name="connsiteX3" fmla="*/ 118907 w 1048535"/>
                <a:gd name="connsiteY3" fmla="*/ 275729 h 373379"/>
                <a:gd name="connsiteX4" fmla="*/ 32420 w 1048535"/>
                <a:gd name="connsiteY4" fmla="*/ 373379 h 373379"/>
                <a:gd name="connsiteX5" fmla="*/ 1017305 w 1048535"/>
                <a:gd name="connsiteY5" fmla="*/ 373379 h 373379"/>
                <a:gd name="connsiteX6" fmla="*/ 933485 w 1048535"/>
                <a:gd name="connsiteY6" fmla="*/ 275729 h 373379"/>
              </a:gdLst>
              <a:ahLst/>
              <a:cxnLst>
                <a:cxn ang="0">
                  <a:pos x="connsiteX0" y="connsiteY0"/>
                </a:cxn>
                <a:cxn ang="1">
                  <a:pos x="connsiteX1" y="connsiteY1"/>
                </a:cxn>
                <a:cxn ang="2">
                  <a:pos x="connsiteX2" y="connsiteY2"/>
                </a:cxn>
                <a:cxn ang="3">
                  <a:pos x="connsiteX3" y="connsiteY3"/>
                </a:cxn>
                <a:cxn ang="4">
                  <a:pos x="connsiteX4" y="connsiteY4"/>
                </a:cxn>
                <a:cxn ang="5">
                  <a:pos x="connsiteX5" y="connsiteY5"/>
                </a:cxn>
                <a:cxn ang="6">
                  <a:pos x="connsiteX6" y="connsiteY6"/>
                </a:cxn>
              </a:cxnLst>
              <a:rect l="l" t="t" r="r" b="b"/>
              <a:pathLst>
                <a:path w="1048535" h="373379">
                  <a:moveTo>
                    <a:pt x="933485" y="275729"/>
                  </a:moveTo>
                  <a:cubicBezTo>
                    <a:pt x="904021" y="249415"/>
                    <a:pt x="888273" y="100063"/>
                    <a:pt x="880907" y="0"/>
                  </a:cubicBezTo>
                  <a:lnTo>
                    <a:pt x="173390" y="0"/>
                  </a:lnTo>
                  <a:cubicBezTo>
                    <a:pt x="165770" y="100063"/>
                    <a:pt x="149514" y="249415"/>
                    <a:pt x="118907" y="275729"/>
                  </a:cubicBezTo>
                  <a:cubicBezTo>
                    <a:pt x="72298" y="315937"/>
                    <a:pt x="-60924" y="356146"/>
                    <a:pt x="32420" y="373379"/>
                  </a:cubicBezTo>
                  <a:lnTo>
                    <a:pt x="1017305" y="373379"/>
                  </a:lnTo>
                  <a:cubicBezTo>
                    <a:pt x="1107348" y="356146"/>
                    <a:pt x="978570" y="315937"/>
                    <a:pt x="933485" y="275729"/>
                  </a:cubicBezTo>
                </a:path>
              </a:pathLst>
            </a:custGeom>
            <a:solidFill>
              <a:srgbClr val="F99F7B"/>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fontScale="82500" lnSpcReduction="20000"/>
            </a:bodyPr>
            <a:lstStyle/>
            <a:p>
              <a:pPr algn="ctr"/>
              <a:endParaRPr lang="zh-CN" altLang="en-US"/>
            </a:p>
          </p:txBody>
        </p:sp>
        <p:sp>
          <p:nvSpPr>
            <p:cNvPr id="24" name="Freeform 3"/>
            <p:cNvSpPr/>
            <p:nvPr>
              <p:custDataLst>
                <p:tags r:id="rId5"/>
              </p:custDataLst>
            </p:nvPr>
          </p:nvSpPr>
          <p:spPr>
            <a:xfrm>
              <a:off x="4450078" y="4210476"/>
              <a:ext cx="108000" cy="108000"/>
            </a:xfrm>
            <a:custGeom>
              <a:avLst/>
              <a:gdLst>
                <a:gd name="connsiteX0" fmla="*/ 138683 w 138684"/>
                <a:gd name="connsiteY0" fmla="*/ 60198 h 120396"/>
                <a:gd name="connsiteX1" fmla="*/ 69342 w 138684"/>
                <a:gd name="connsiteY1" fmla="*/ 120396 h 120396"/>
                <a:gd name="connsiteX2" fmla="*/ 0 w 138684"/>
                <a:gd name="connsiteY2" fmla="*/ 60198 h 120396"/>
                <a:gd name="connsiteX3" fmla="*/ 69342 w 138684"/>
                <a:gd name="connsiteY3" fmla="*/ 0 h 120396"/>
                <a:gd name="connsiteX4" fmla="*/ 138683 w 138684"/>
                <a:gd name="connsiteY4" fmla="*/ 60198 h 1203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138684" h="120396">
                  <a:moveTo>
                    <a:pt x="138683" y="60198"/>
                  </a:moveTo>
                  <a:cubicBezTo>
                    <a:pt x="138683" y="93446"/>
                    <a:pt x="107696" y="120396"/>
                    <a:pt x="69342" y="120396"/>
                  </a:cubicBezTo>
                  <a:cubicBezTo>
                    <a:pt x="30988" y="120396"/>
                    <a:pt x="0" y="93446"/>
                    <a:pt x="0" y="60198"/>
                  </a:cubicBezTo>
                  <a:cubicBezTo>
                    <a:pt x="0" y="26949"/>
                    <a:pt x="30988" y="0"/>
                    <a:pt x="69342" y="0"/>
                  </a:cubicBezTo>
                  <a:cubicBezTo>
                    <a:pt x="107696" y="0"/>
                    <a:pt x="138683" y="26949"/>
                    <a:pt x="138683" y="60198"/>
                  </a:cubicBezTo>
                </a:path>
              </a:pathLst>
            </a:custGeom>
            <a:solidFill>
              <a:srgbClr val="FFFFFF">
                <a:alpha val="100000"/>
              </a:srgbClr>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fontScale="25000" lnSpcReduction="20000"/>
            </a:bodyPr>
            <a:lstStyle/>
            <a:p>
              <a:pPr algn="ctr"/>
              <a:endParaRPr lang="zh-CN" altLang="en-US"/>
            </a:p>
          </p:txBody>
        </p:sp>
        <p:sp>
          <p:nvSpPr>
            <p:cNvPr id="25" name="Freeform 3"/>
            <p:cNvSpPr/>
            <p:nvPr>
              <p:custDataLst>
                <p:tags r:id="rId6"/>
              </p:custDataLst>
            </p:nvPr>
          </p:nvSpPr>
          <p:spPr>
            <a:xfrm>
              <a:off x="2995422" y="2567605"/>
              <a:ext cx="3040379" cy="1566671"/>
            </a:xfrm>
            <a:custGeom>
              <a:avLst/>
              <a:gdLst>
                <a:gd name="connsiteX0" fmla="*/ 0 w 3040379"/>
                <a:gd name="connsiteY0" fmla="*/ 1566671 h 1566671"/>
                <a:gd name="connsiteX1" fmla="*/ 3040380 w 3040379"/>
                <a:gd name="connsiteY1" fmla="*/ 1566671 h 1566671"/>
                <a:gd name="connsiteX2" fmla="*/ 3040380 w 3040379"/>
                <a:gd name="connsiteY2" fmla="*/ 0 h 1566671"/>
                <a:gd name="connsiteX3" fmla="*/ 0 w 3040379"/>
                <a:gd name="connsiteY3" fmla="*/ 0 h 1566671"/>
                <a:gd name="connsiteX4" fmla="*/ 0 w 3040379"/>
                <a:gd name="connsiteY4" fmla="*/ 1566671 h 1566671"/>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40379" h="1566671">
                  <a:moveTo>
                    <a:pt x="0" y="1566671"/>
                  </a:moveTo>
                  <a:lnTo>
                    <a:pt x="3040380" y="1566671"/>
                  </a:lnTo>
                  <a:lnTo>
                    <a:pt x="3040380" y="0"/>
                  </a:lnTo>
                  <a:lnTo>
                    <a:pt x="0" y="0"/>
                  </a:lnTo>
                  <a:lnTo>
                    <a:pt x="0" y="1566671"/>
                  </a:lnTo>
                </a:path>
              </a:pathLst>
            </a:custGeom>
            <a:solidFill>
              <a:srgbClr val="FFFFFF">
                <a:alpha val="100000"/>
              </a:srgbClr>
            </a:solidFill>
            <a:ln w="12700">
              <a:solidFill>
                <a:srgbClr val="000000">
                  <a:alpha val="0"/>
                </a:srgbClr>
              </a:solidFill>
              <a:prstDash val="solid"/>
            </a:ln>
          </p:spPr>
          <p:style>
            <a:lnRef idx="2">
              <a:srgbClr val="F99F7B">
                <a:shade val="50000"/>
              </a:srgbClr>
            </a:lnRef>
            <a:fillRef idx="1">
              <a:srgbClr val="F99F7B"/>
            </a:fillRef>
            <a:effectRef idx="0">
              <a:srgbClr val="F99F7B"/>
            </a:effectRef>
            <a:fontRef idx="minor">
              <a:srgbClr val="FFFFFF"/>
            </a:fontRef>
          </p:style>
          <p:txBody>
            <a:bodyPr rtlCol="0" anchor="ctr">
              <a:normAutofit/>
            </a:bodyPr>
            <a:lstStyle/>
            <a:p>
              <a:pPr algn="ctr"/>
              <a:r>
                <a:rPr lang="zh-CN" altLang="en-US" dirty="0">
                  <a:solidFill>
                    <a:srgbClr val="3F4143"/>
                  </a:solidFill>
                  <a:latin typeface="微软雅黑" panose="020B0503020204020204" pitchFamily="34" charset="-122"/>
                  <a:ea typeface="微软雅黑" panose="020B0503020204020204" pitchFamily="34" charset="-122"/>
                </a:rPr>
                <a:t>当事人的公平标准，即主观感受是否公平。</a:t>
              </a:r>
            </a:p>
          </p:txBody>
        </p:sp>
      </p:grpSp>
      <p:sp>
        <p:nvSpPr>
          <p:cNvPr id="17" name="标题 1">
            <a:extLst>
              <a:ext uri="{FF2B5EF4-FFF2-40B4-BE49-F238E27FC236}">
                <a16:creationId xmlns:a16="http://schemas.microsoft.com/office/drawing/2014/main" id="{2AB9F5F3-4060-8643-A116-64E085225D97}"/>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18" name="圆角矩形 17">
            <a:extLst>
              <a:ext uri="{FF2B5EF4-FFF2-40B4-BE49-F238E27FC236}">
                <a16:creationId xmlns:a16="http://schemas.microsoft.com/office/drawing/2014/main" id="{77877C46-B0B1-8F43-8504-880977E363E8}"/>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公平理论</a:t>
            </a:r>
            <a:r>
              <a:rPr lang="en-US" altLang="zh-CN" dirty="0">
                <a:solidFill>
                  <a:schemeClr val="bg1"/>
                </a:solidFill>
              </a:rPr>
              <a:t>——</a:t>
            </a:r>
            <a:r>
              <a:rPr lang="zh-CN" altLang="en-US" dirty="0">
                <a:solidFill>
                  <a:schemeClr val="bg1"/>
                </a:solidFill>
              </a:rPr>
              <a:t>约翰·亚当斯</a:t>
            </a:r>
          </a:p>
        </p:txBody>
      </p:sp>
    </p:spTree>
    <p:extLst>
      <p:ext uri="{BB962C8B-B14F-4D97-AF65-F5344CB8AC3E}">
        <p14:creationId xmlns:p14="http://schemas.microsoft.com/office/powerpoint/2010/main" val="2085377983"/>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2BFD5C46-0087-8E40-A6F0-221D3F0622A2}"/>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8" name="圆角矩形 7">
            <a:extLst>
              <a:ext uri="{FF2B5EF4-FFF2-40B4-BE49-F238E27FC236}">
                <a16:creationId xmlns:a16="http://schemas.microsoft.com/office/drawing/2014/main" id="{CE9F257E-A18E-1A46-BCE8-E921EF11AF1B}"/>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公平理论</a:t>
            </a:r>
            <a:r>
              <a:rPr lang="en-US" altLang="zh-CN" dirty="0">
                <a:solidFill>
                  <a:schemeClr val="bg1"/>
                </a:solidFill>
              </a:rPr>
              <a:t>——</a:t>
            </a:r>
            <a:r>
              <a:rPr lang="zh-CN" altLang="en-US" dirty="0">
                <a:solidFill>
                  <a:schemeClr val="bg1"/>
                </a:solidFill>
              </a:rPr>
              <a:t>约翰·亚当斯</a:t>
            </a:r>
          </a:p>
        </p:txBody>
      </p:sp>
      <p:graphicFrame>
        <p:nvGraphicFramePr>
          <p:cNvPr id="11" name="图示 10">
            <a:extLst>
              <a:ext uri="{FF2B5EF4-FFF2-40B4-BE49-F238E27FC236}">
                <a16:creationId xmlns:a16="http://schemas.microsoft.com/office/drawing/2014/main" id="{886E170A-9EA4-B84E-BFFC-22048E352A25}"/>
              </a:ext>
            </a:extLst>
          </p:cNvPr>
          <p:cNvGraphicFramePr/>
          <p:nvPr>
            <p:extLst>
              <p:ext uri="{D42A27DB-BD31-4B8C-83A1-F6EECF244321}">
                <p14:modId xmlns:p14="http://schemas.microsoft.com/office/powerpoint/2010/main" val="738802513"/>
              </p:ext>
            </p:extLst>
          </p:nvPr>
        </p:nvGraphicFramePr>
        <p:xfrm>
          <a:off x="280876" y="1807424"/>
          <a:ext cx="8582248" cy="4293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4478169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2051626"/>
            <a:ext cx="8352928" cy="4751705"/>
          </a:xfrm>
        </p:spPr>
        <p:txBody>
          <a:bodyPr/>
          <a:lstStyle/>
          <a:p>
            <a:pPr marL="230505" indent="-230505" fontAlgn="auto"/>
            <a:r>
              <a:rPr lang="zh-CN" sz="2000" dirty="0"/>
              <a:t>人们在预期他们的行动会给个人带来既定的成果且该成果对个人具有吸引力时，才会被激励起来去做某些事情以达到组织设置的目标。</a:t>
            </a:r>
          </a:p>
        </p:txBody>
      </p:sp>
      <p:graphicFrame>
        <p:nvGraphicFramePr>
          <p:cNvPr id="5" name="对象 -2147482621"/>
          <p:cNvGraphicFramePr>
            <a:graphicFrameLocks/>
          </p:cNvGraphicFramePr>
          <p:nvPr>
            <p:extLst>
              <p:ext uri="{D42A27DB-BD31-4B8C-83A1-F6EECF244321}">
                <p14:modId xmlns:p14="http://schemas.microsoft.com/office/powerpoint/2010/main" val="4241315173"/>
              </p:ext>
            </p:extLst>
          </p:nvPr>
        </p:nvGraphicFramePr>
        <p:xfrm>
          <a:off x="3015313" y="2713841"/>
          <a:ext cx="2736304" cy="716799"/>
        </p:xfrm>
        <a:graphic>
          <a:graphicData uri="http://schemas.openxmlformats.org/presentationml/2006/ole">
            <mc:AlternateContent xmlns:mc="http://schemas.openxmlformats.org/markup-compatibility/2006">
              <mc:Choice xmlns:v="urn:schemas-microsoft-com:vml" Requires="v">
                <p:oleObj spid="_x0000_s4112" r:id="rId3" imgW="685502" imgH="177723" progId="">
                  <p:embed/>
                </p:oleObj>
              </mc:Choice>
              <mc:Fallback>
                <p:oleObj r:id="rId3" imgW="685502" imgH="177723" progId="">
                  <p:embed/>
                  <p:pic>
                    <p:nvPicPr>
                      <p:cNvPr id="5" name="对象 -2147482621"/>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15313" y="2713841"/>
                        <a:ext cx="2736304" cy="716799"/>
                      </a:xfrm>
                      <a:prstGeom prst="rect">
                        <a:avLst/>
                      </a:prstGeom>
                      <a:noFill/>
                      <a:ln>
                        <a:noFill/>
                      </a:ln>
                    </p:spPr>
                  </p:pic>
                </p:oleObj>
              </mc:Fallback>
            </mc:AlternateContent>
          </a:graphicData>
        </a:graphic>
      </p:graphicFrame>
      <p:sp>
        <p:nvSpPr>
          <p:cNvPr id="6" name="文本框 5"/>
          <p:cNvSpPr txBox="1"/>
          <p:nvPr/>
        </p:nvSpPr>
        <p:spPr>
          <a:xfrm>
            <a:off x="539552" y="4358512"/>
            <a:ext cx="3271698" cy="1422954"/>
          </a:xfrm>
          <a:prstGeom prst="rect">
            <a:avLst/>
          </a:prstGeom>
          <a:noFill/>
        </p:spPr>
        <p:txBody>
          <a:bodyPr wrap="square" rtlCol="0">
            <a:spAutoFit/>
          </a:bodyPr>
          <a:lstStyle/>
          <a:p>
            <a:pPr algn="just">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M：motivation，激励力</a:t>
            </a:r>
          </a:p>
          <a:p>
            <a:pPr algn="just">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V：value，效价</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gn="just">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E：expectancy，期望值</a:t>
            </a:r>
          </a:p>
        </p:txBody>
      </p:sp>
      <p:sp>
        <p:nvSpPr>
          <p:cNvPr id="7" name="标题 1">
            <a:extLst>
              <a:ext uri="{FF2B5EF4-FFF2-40B4-BE49-F238E27FC236}">
                <a16:creationId xmlns:a16="http://schemas.microsoft.com/office/drawing/2014/main" id="{FD620818-3959-1E40-A196-46A563E084A8}"/>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8" name="圆角矩形 7">
            <a:extLst>
              <a:ext uri="{FF2B5EF4-FFF2-40B4-BE49-F238E27FC236}">
                <a16:creationId xmlns:a16="http://schemas.microsoft.com/office/drawing/2014/main" id="{95DE5204-A58C-1B48-805A-4A854D523046}"/>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2. 2</a:t>
            </a:r>
            <a:r>
              <a:rPr lang="zh-CN" altLang="en-US" dirty="0"/>
              <a:t> 期望理论</a:t>
            </a:r>
            <a:r>
              <a:rPr lang="en-US" altLang="zh-CN" dirty="0"/>
              <a:t>——</a:t>
            </a:r>
            <a:r>
              <a:rPr lang="zh-CN" altLang="en-US" dirty="0"/>
              <a:t>维克托</a:t>
            </a:r>
            <a:r>
              <a:rPr lang="en-US" altLang="zh-CN" dirty="0"/>
              <a:t>·</a:t>
            </a:r>
            <a:r>
              <a:rPr lang="zh-CN" altLang="en-US" dirty="0"/>
              <a:t>弗鲁姆</a:t>
            </a:r>
            <a:endParaRPr lang="zh-CN" altLang="en-US" dirty="0">
              <a:solidFill>
                <a:schemeClr val="bg1"/>
              </a:solidFill>
            </a:endParaRPr>
          </a:p>
        </p:txBody>
      </p:sp>
      <p:sp>
        <p:nvSpPr>
          <p:cNvPr id="11" name="文本框 10">
            <a:extLst>
              <a:ext uri="{FF2B5EF4-FFF2-40B4-BE49-F238E27FC236}">
                <a16:creationId xmlns:a16="http://schemas.microsoft.com/office/drawing/2014/main" id="{47B28135-842F-2748-9539-19C1D41B1C77}"/>
              </a:ext>
            </a:extLst>
          </p:cNvPr>
          <p:cNvSpPr txBox="1"/>
          <p:nvPr/>
        </p:nvSpPr>
        <p:spPr>
          <a:xfrm>
            <a:off x="3850824" y="4305662"/>
            <a:ext cx="5113664" cy="1884618"/>
          </a:xfrm>
          <a:prstGeom prst="rect">
            <a:avLst/>
          </a:prstGeom>
          <a:noFill/>
          <a:ln w="28575" cmpd="sng">
            <a:solidFill>
              <a:srgbClr val="D34721"/>
            </a:solidFill>
            <a:prstDash val="solid"/>
          </a:ln>
        </p:spPr>
        <p:txBody>
          <a:bodyPr wrap="square" rtlCol="0">
            <a:spAutoFit/>
          </a:bodyPr>
          <a:lstStyle/>
          <a:p>
            <a:pPr algn="ctr">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第一种结果：M（低）= V（低）× E（低）</a:t>
            </a:r>
          </a:p>
          <a:p>
            <a:pPr algn="ctr">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第二种结果：M（低）= V（低）× E（高）</a:t>
            </a:r>
          </a:p>
          <a:p>
            <a:pPr algn="ctr">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第三种结果：M（低）= V（高）× E（低）</a:t>
            </a:r>
          </a:p>
          <a:p>
            <a:pPr algn="ctr">
              <a:lnSpc>
                <a:spcPct val="15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rPr>
              <a:t>第四种结果：M（高）= V（高）× E（高）</a:t>
            </a:r>
          </a:p>
        </p:txBody>
      </p:sp>
      <p:sp>
        <p:nvSpPr>
          <p:cNvPr id="12" name="文本框 11">
            <a:extLst>
              <a:ext uri="{FF2B5EF4-FFF2-40B4-BE49-F238E27FC236}">
                <a16:creationId xmlns:a16="http://schemas.microsoft.com/office/drawing/2014/main" id="{C954CA7A-5359-E545-941E-5EEC2721D26A}"/>
              </a:ext>
            </a:extLst>
          </p:cNvPr>
          <p:cNvSpPr txBox="1"/>
          <p:nvPr/>
        </p:nvSpPr>
        <p:spPr>
          <a:xfrm>
            <a:off x="323528" y="4268120"/>
            <a:ext cx="3278838" cy="1969192"/>
          </a:xfrm>
          <a:prstGeom prst="rect">
            <a:avLst/>
          </a:prstGeom>
          <a:noFill/>
          <a:ln w="19050">
            <a:solidFill>
              <a:srgbClr val="C00000"/>
            </a:solidFill>
          </a:ln>
        </p:spPr>
        <p:txBody>
          <a:bodyPr wrap="square" rtlCol="0">
            <a:spAutoFit/>
          </a:bodyPr>
          <a:lstStyle/>
          <a:p>
            <a:endParaRPr kumimoji="1" lang="zh-CN" altLang="en-US" dirty="0"/>
          </a:p>
        </p:txBody>
      </p:sp>
    </p:spTree>
    <p:extLst>
      <p:ext uri="{BB962C8B-B14F-4D97-AF65-F5344CB8AC3E}">
        <p14:creationId xmlns:p14="http://schemas.microsoft.com/office/powerpoint/2010/main" val="387857621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2060848"/>
            <a:ext cx="7886700" cy="4209142"/>
          </a:xfrm>
        </p:spPr>
        <p:txBody>
          <a:bodyPr/>
          <a:lstStyle/>
          <a:p>
            <a:pPr marL="230505" indent="-230505" fontAlgn="auto"/>
            <a:r>
              <a:rPr lang="zh-CN" sz="2000" dirty="0"/>
              <a:t>激励的过程要处理好三方面的关系：</a:t>
            </a:r>
          </a:p>
        </p:txBody>
      </p:sp>
      <p:grpSp>
        <p:nvGrpSpPr>
          <p:cNvPr id="6" name="组合 5"/>
          <p:cNvGrpSpPr/>
          <p:nvPr>
            <p:custDataLst>
              <p:tags r:id="rId1"/>
            </p:custDataLst>
          </p:nvPr>
        </p:nvGrpSpPr>
        <p:grpSpPr>
          <a:xfrm>
            <a:off x="1228262" y="2599016"/>
            <a:ext cx="5790485" cy="1219200"/>
            <a:chOff x="1689815" y="2477617"/>
            <a:chExt cx="5790485" cy="1219200"/>
          </a:xfrm>
        </p:grpSpPr>
        <p:sp>
          <p:nvSpPr>
            <p:cNvPr id="30" name="矩形 29"/>
            <p:cNvSpPr/>
            <p:nvPr>
              <p:custDataLst>
                <p:tags r:id="rId12"/>
              </p:custDataLst>
            </p:nvPr>
          </p:nvSpPr>
          <p:spPr>
            <a:xfrm>
              <a:off x="1794590" y="2662236"/>
              <a:ext cx="547687" cy="566738"/>
            </a:xfrm>
            <a:prstGeom prst="rect">
              <a:avLst/>
            </a:prstGeom>
            <a:solidFill>
              <a:srgbClr val="C85823"/>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r>
                <a:rPr lang="en-US" altLang="zh-CN" dirty="0">
                  <a:solidFill>
                    <a:sysClr val="window" lastClr="FFFFFF"/>
                  </a:solidFill>
                  <a:sym typeface="Arial" panose="020B0604020202020204" pitchFamily="34" charset="0"/>
                </a:rPr>
                <a:t>01</a:t>
              </a:r>
              <a:endParaRPr lang="zh-CN" altLang="en-US" dirty="0">
                <a:solidFill>
                  <a:sysClr val="window" lastClr="FFFFFF"/>
                </a:solidFill>
                <a:sym typeface="Arial" panose="020B0604020202020204" pitchFamily="34" charset="0"/>
              </a:endParaRPr>
            </a:p>
          </p:txBody>
        </p:sp>
        <p:sp>
          <p:nvSpPr>
            <p:cNvPr id="38" name="任意多边形 37"/>
            <p:cNvSpPr/>
            <p:nvPr>
              <p:custDataLst>
                <p:tags r:id="rId13"/>
              </p:custDataLst>
            </p:nvPr>
          </p:nvSpPr>
          <p:spPr>
            <a:xfrm>
              <a:off x="1689815" y="2553817"/>
              <a:ext cx="757237" cy="78357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rgbClr val="C85823">
                <a:alpha val="71000"/>
              </a:srgbClr>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39" name="文本框 38"/>
            <p:cNvSpPr txBox="1"/>
            <p:nvPr>
              <p:custDataLst>
                <p:tags r:id="rId14"/>
              </p:custDataLst>
            </p:nvPr>
          </p:nvSpPr>
          <p:spPr>
            <a:xfrm>
              <a:off x="2589928" y="2477617"/>
              <a:ext cx="4890372" cy="383327"/>
            </a:xfrm>
            <a:prstGeom prst="rect">
              <a:avLst/>
            </a:prstGeom>
            <a:noFill/>
          </p:spPr>
          <p:txBody>
            <a:bodyPr wrap="square" lIns="0" tIns="0" rIns="0" bIns="0" rtlCol="0" anchor="ctr" anchorCtr="0">
              <a:normAutofit/>
            </a:bodyPr>
            <a:lstStyle/>
            <a:p>
              <a:r>
                <a:rPr lang="zh-CN" altLang="en-US" b="1" dirty="0">
                  <a:solidFill>
                    <a:srgbClr val="C85823"/>
                  </a:solidFill>
                  <a:latin typeface="+mj-lt"/>
                  <a:ea typeface="+mj-ea"/>
                  <a:cs typeface="+mj-cs"/>
                  <a:sym typeface="Arial" panose="020B0604020202020204" pitchFamily="34" charset="0"/>
                </a:rPr>
                <a:t>努力与绩效的关系</a:t>
              </a:r>
            </a:p>
          </p:txBody>
        </p:sp>
        <p:sp>
          <p:nvSpPr>
            <p:cNvPr id="40" name="文本框 39"/>
            <p:cNvSpPr txBox="1"/>
            <p:nvPr>
              <p:custDataLst>
                <p:tags r:id="rId15"/>
              </p:custDataLst>
            </p:nvPr>
          </p:nvSpPr>
          <p:spPr>
            <a:xfrm>
              <a:off x="2589928" y="2879877"/>
              <a:ext cx="4890372" cy="816940"/>
            </a:xfrm>
            <a:prstGeom prst="rect">
              <a:avLst/>
            </a:prstGeom>
            <a:noFill/>
          </p:spPr>
          <p:txBody>
            <a:bodyPr wrap="square" lIns="0" tIns="0" rIns="0" bIns="0" rtlCol="0" anchor="t" anchorCtr="0">
              <a:normAutofit/>
            </a:bodyPr>
            <a:lstStyle/>
            <a:p>
              <a:r>
                <a:rPr lang="zh-CN" altLang="en-US" dirty="0">
                  <a:solidFill>
                    <a:schemeClr val="tx1"/>
                  </a:solidFill>
                  <a:sym typeface="Arial" panose="020B0604020202020204" pitchFamily="34" charset="0"/>
                </a:rPr>
                <a:t>如果人们主观认为通过自身努力达成预期目标的概率较高，就会产生行为的信心。</a:t>
              </a:r>
            </a:p>
          </p:txBody>
        </p:sp>
      </p:grpSp>
      <p:grpSp>
        <p:nvGrpSpPr>
          <p:cNvPr id="17" name="组合 16"/>
          <p:cNvGrpSpPr/>
          <p:nvPr>
            <p:custDataLst>
              <p:tags r:id="rId2"/>
            </p:custDataLst>
          </p:nvPr>
        </p:nvGrpSpPr>
        <p:grpSpPr>
          <a:xfrm>
            <a:off x="1228262" y="3829100"/>
            <a:ext cx="5790485" cy="1219200"/>
            <a:chOff x="1689815" y="3620617"/>
            <a:chExt cx="5790485" cy="1219200"/>
          </a:xfrm>
        </p:grpSpPr>
        <p:sp>
          <p:nvSpPr>
            <p:cNvPr id="75" name="矩形 74"/>
            <p:cNvSpPr/>
            <p:nvPr>
              <p:custDataLst>
                <p:tags r:id="rId8"/>
              </p:custDataLst>
            </p:nvPr>
          </p:nvSpPr>
          <p:spPr>
            <a:xfrm>
              <a:off x="1794590" y="3805236"/>
              <a:ext cx="547687" cy="566738"/>
            </a:xfrm>
            <a:prstGeom prst="rect">
              <a:avLst/>
            </a:prstGeom>
            <a:solidFill>
              <a:srgbClr val="F55523"/>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r>
                <a:rPr lang="en-US" altLang="zh-CN" dirty="0">
                  <a:solidFill>
                    <a:sysClr val="window" lastClr="FFFFFF"/>
                  </a:solidFill>
                  <a:sym typeface="Arial" panose="020B0604020202020204" pitchFamily="34" charset="0"/>
                </a:rPr>
                <a:t>02</a:t>
              </a:r>
              <a:endParaRPr lang="zh-CN" altLang="en-US" dirty="0">
                <a:solidFill>
                  <a:sysClr val="window" lastClr="FFFFFF"/>
                </a:solidFill>
                <a:sym typeface="Arial" panose="020B0604020202020204" pitchFamily="34" charset="0"/>
              </a:endParaRPr>
            </a:p>
          </p:txBody>
        </p:sp>
        <p:sp>
          <p:nvSpPr>
            <p:cNvPr id="76" name="任意多边形 75"/>
            <p:cNvSpPr/>
            <p:nvPr>
              <p:custDataLst>
                <p:tags r:id="rId9"/>
              </p:custDataLst>
            </p:nvPr>
          </p:nvSpPr>
          <p:spPr>
            <a:xfrm>
              <a:off x="1689815" y="3696817"/>
              <a:ext cx="757237" cy="78357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rgbClr val="F55523"/>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77" name="文本框 76"/>
            <p:cNvSpPr txBox="1"/>
            <p:nvPr>
              <p:custDataLst>
                <p:tags r:id="rId10"/>
              </p:custDataLst>
            </p:nvPr>
          </p:nvSpPr>
          <p:spPr>
            <a:xfrm>
              <a:off x="2589928" y="3620617"/>
              <a:ext cx="4890372" cy="383327"/>
            </a:xfrm>
            <a:prstGeom prst="rect">
              <a:avLst/>
            </a:prstGeom>
            <a:noFill/>
          </p:spPr>
          <p:txBody>
            <a:bodyPr wrap="square" lIns="0" tIns="0" rIns="0" bIns="0" rtlCol="0" anchor="ctr" anchorCtr="0">
              <a:normAutofit/>
            </a:bodyPr>
            <a:lstStyle/>
            <a:p>
              <a:r>
                <a:rPr lang="zh-CN" altLang="en-US" b="1" dirty="0">
                  <a:solidFill>
                    <a:srgbClr val="F55523"/>
                  </a:solidFill>
                  <a:latin typeface="+mj-lt"/>
                  <a:ea typeface="+mj-ea"/>
                  <a:cs typeface="+mj-cs"/>
                  <a:sym typeface="Arial" panose="020B0604020202020204" pitchFamily="34" charset="0"/>
                </a:rPr>
                <a:t>绩效与奖励的关系</a:t>
              </a:r>
            </a:p>
          </p:txBody>
        </p:sp>
        <p:sp>
          <p:nvSpPr>
            <p:cNvPr id="78" name="文本框 77"/>
            <p:cNvSpPr txBox="1"/>
            <p:nvPr>
              <p:custDataLst>
                <p:tags r:id="rId11"/>
              </p:custDataLst>
            </p:nvPr>
          </p:nvSpPr>
          <p:spPr>
            <a:xfrm>
              <a:off x="2589928" y="4022877"/>
              <a:ext cx="4890372" cy="816940"/>
            </a:xfrm>
            <a:prstGeom prst="rect">
              <a:avLst/>
            </a:prstGeom>
            <a:noFill/>
          </p:spPr>
          <p:txBody>
            <a:bodyPr wrap="square" lIns="0" tIns="0" rIns="0" bIns="0" rtlCol="0" anchor="t" anchorCtr="0">
              <a:normAutofit/>
            </a:bodyPr>
            <a:lstStyle/>
            <a:p>
              <a:r>
                <a:rPr lang="zh-CN" altLang="en-US" dirty="0">
                  <a:solidFill>
                    <a:schemeClr val="tx1"/>
                  </a:solidFill>
                  <a:sym typeface="Arial" panose="020B0604020202020204" pitchFamily="34" charset="0"/>
                </a:rPr>
                <a:t>如果人们认为取得绩效后能获得合理的奖励，就会产生行为的热情。</a:t>
              </a:r>
            </a:p>
          </p:txBody>
        </p:sp>
      </p:grpSp>
      <p:grpSp>
        <p:nvGrpSpPr>
          <p:cNvPr id="20" name="组合 19"/>
          <p:cNvGrpSpPr/>
          <p:nvPr>
            <p:custDataLst>
              <p:tags r:id="rId3"/>
            </p:custDataLst>
          </p:nvPr>
        </p:nvGrpSpPr>
        <p:grpSpPr>
          <a:xfrm>
            <a:off x="1228262" y="5059184"/>
            <a:ext cx="5790485" cy="1219200"/>
            <a:chOff x="1689815" y="4763617"/>
            <a:chExt cx="5790485" cy="1219200"/>
          </a:xfrm>
        </p:grpSpPr>
        <p:sp>
          <p:nvSpPr>
            <p:cNvPr id="80" name="矩形 79"/>
            <p:cNvSpPr/>
            <p:nvPr>
              <p:custDataLst>
                <p:tags r:id="rId4"/>
              </p:custDataLst>
            </p:nvPr>
          </p:nvSpPr>
          <p:spPr>
            <a:xfrm>
              <a:off x="1794590" y="4948236"/>
              <a:ext cx="547687" cy="566738"/>
            </a:xfrm>
            <a:prstGeom prst="rect">
              <a:avLst/>
            </a:prstGeom>
            <a:solidFill>
              <a:srgbClr val="DA4654"/>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r>
                <a:rPr lang="en-US" altLang="zh-CN" dirty="0">
                  <a:solidFill>
                    <a:sysClr val="window" lastClr="FFFFFF"/>
                  </a:solidFill>
                  <a:sym typeface="Arial" panose="020B0604020202020204" pitchFamily="34" charset="0"/>
                </a:rPr>
                <a:t>03</a:t>
              </a:r>
              <a:endParaRPr lang="zh-CN" altLang="en-US" dirty="0">
                <a:solidFill>
                  <a:sysClr val="window" lastClr="FFFFFF"/>
                </a:solidFill>
                <a:sym typeface="Arial" panose="020B0604020202020204" pitchFamily="34" charset="0"/>
              </a:endParaRPr>
            </a:p>
          </p:txBody>
        </p:sp>
        <p:sp>
          <p:nvSpPr>
            <p:cNvPr id="81" name="任意多边形 80"/>
            <p:cNvSpPr/>
            <p:nvPr>
              <p:custDataLst>
                <p:tags r:id="rId5"/>
              </p:custDataLst>
            </p:nvPr>
          </p:nvSpPr>
          <p:spPr>
            <a:xfrm>
              <a:off x="1689815" y="4839817"/>
              <a:ext cx="757237" cy="783577"/>
            </a:xfrm>
            <a:custGeom>
              <a:avLst/>
              <a:gdLst>
                <a:gd name="connsiteX0" fmla="*/ 743029 w 757237"/>
                <a:gd name="connsiteY0" fmla="*/ 463225 h 783577"/>
                <a:gd name="connsiteX1" fmla="*/ 757237 w 757237"/>
                <a:gd name="connsiteY1" fmla="*/ 463225 h 783577"/>
                <a:gd name="connsiteX2" fmla="*/ 757237 w 757237"/>
                <a:gd name="connsiteY2" fmla="*/ 783577 h 783577"/>
                <a:gd name="connsiteX3" fmla="*/ 450056 w 757237"/>
                <a:gd name="connsiteY3" fmla="*/ 783577 h 783577"/>
                <a:gd name="connsiteX4" fmla="*/ 450056 w 757237"/>
                <a:gd name="connsiteY4" fmla="*/ 768874 h 783577"/>
                <a:gd name="connsiteX5" fmla="*/ 743029 w 757237"/>
                <a:gd name="connsiteY5" fmla="*/ 768874 h 783577"/>
                <a:gd name="connsiteX6" fmla="*/ 0 w 757237"/>
                <a:gd name="connsiteY6" fmla="*/ 463225 h 783577"/>
                <a:gd name="connsiteX7" fmla="*/ 14207 w 757237"/>
                <a:gd name="connsiteY7" fmla="*/ 463225 h 783577"/>
                <a:gd name="connsiteX8" fmla="*/ 14207 w 757237"/>
                <a:gd name="connsiteY8" fmla="*/ 768874 h 783577"/>
                <a:gd name="connsiteX9" fmla="*/ 307181 w 757237"/>
                <a:gd name="connsiteY9" fmla="*/ 768874 h 783577"/>
                <a:gd name="connsiteX10" fmla="*/ 307181 w 757237"/>
                <a:gd name="connsiteY10" fmla="*/ 783577 h 783577"/>
                <a:gd name="connsiteX11" fmla="*/ 0 w 757237"/>
                <a:gd name="connsiteY11" fmla="*/ 783577 h 783577"/>
                <a:gd name="connsiteX12" fmla="*/ 450056 w 757237"/>
                <a:gd name="connsiteY12" fmla="*/ 0 h 783577"/>
                <a:gd name="connsiteX13" fmla="*/ 757237 w 757237"/>
                <a:gd name="connsiteY13" fmla="*/ 0 h 783577"/>
                <a:gd name="connsiteX14" fmla="*/ 757237 w 757237"/>
                <a:gd name="connsiteY14" fmla="*/ 320350 h 783577"/>
                <a:gd name="connsiteX15" fmla="*/ 743029 w 757237"/>
                <a:gd name="connsiteY15" fmla="*/ 320350 h 783577"/>
                <a:gd name="connsiteX16" fmla="*/ 743029 w 757237"/>
                <a:gd name="connsiteY16" fmla="*/ 14702 h 783577"/>
                <a:gd name="connsiteX17" fmla="*/ 450056 w 757237"/>
                <a:gd name="connsiteY17" fmla="*/ 14702 h 783577"/>
                <a:gd name="connsiteX18" fmla="*/ 0 w 757237"/>
                <a:gd name="connsiteY18" fmla="*/ 0 h 783577"/>
                <a:gd name="connsiteX19" fmla="*/ 307181 w 757237"/>
                <a:gd name="connsiteY19" fmla="*/ 0 h 783577"/>
                <a:gd name="connsiteX20" fmla="*/ 307181 w 757237"/>
                <a:gd name="connsiteY20" fmla="*/ 14702 h 783577"/>
                <a:gd name="connsiteX21" fmla="*/ 14207 w 757237"/>
                <a:gd name="connsiteY21" fmla="*/ 14702 h 783577"/>
                <a:gd name="connsiteX22" fmla="*/ 14207 w 757237"/>
                <a:gd name="connsiteY22" fmla="*/ 320350 h 783577"/>
                <a:gd name="connsiteX23" fmla="*/ 0 w 757237"/>
                <a:gd name="connsiteY23" fmla="*/ 320350 h 78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57237" h="783577">
                  <a:moveTo>
                    <a:pt x="743029" y="463225"/>
                  </a:moveTo>
                  <a:lnTo>
                    <a:pt x="757237" y="463225"/>
                  </a:lnTo>
                  <a:lnTo>
                    <a:pt x="757237" y="783577"/>
                  </a:lnTo>
                  <a:lnTo>
                    <a:pt x="450056" y="783577"/>
                  </a:lnTo>
                  <a:lnTo>
                    <a:pt x="450056" y="768874"/>
                  </a:lnTo>
                  <a:lnTo>
                    <a:pt x="743029" y="768874"/>
                  </a:lnTo>
                  <a:close/>
                  <a:moveTo>
                    <a:pt x="0" y="463225"/>
                  </a:moveTo>
                  <a:lnTo>
                    <a:pt x="14207" y="463225"/>
                  </a:lnTo>
                  <a:lnTo>
                    <a:pt x="14207" y="768874"/>
                  </a:lnTo>
                  <a:lnTo>
                    <a:pt x="307181" y="768874"/>
                  </a:lnTo>
                  <a:lnTo>
                    <a:pt x="307181" y="783577"/>
                  </a:lnTo>
                  <a:lnTo>
                    <a:pt x="0" y="783577"/>
                  </a:lnTo>
                  <a:close/>
                  <a:moveTo>
                    <a:pt x="450056" y="0"/>
                  </a:moveTo>
                  <a:lnTo>
                    <a:pt x="757237" y="0"/>
                  </a:lnTo>
                  <a:lnTo>
                    <a:pt x="757237" y="320350"/>
                  </a:lnTo>
                  <a:lnTo>
                    <a:pt x="743029" y="320350"/>
                  </a:lnTo>
                  <a:lnTo>
                    <a:pt x="743029" y="14702"/>
                  </a:lnTo>
                  <a:lnTo>
                    <a:pt x="450056" y="14702"/>
                  </a:lnTo>
                  <a:close/>
                  <a:moveTo>
                    <a:pt x="0" y="0"/>
                  </a:moveTo>
                  <a:lnTo>
                    <a:pt x="307181" y="0"/>
                  </a:lnTo>
                  <a:lnTo>
                    <a:pt x="307181" y="14702"/>
                  </a:lnTo>
                  <a:lnTo>
                    <a:pt x="14207" y="14702"/>
                  </a:lnTo>
                  <a:lnTo>
                    <a:pt x="14207" y="320350"/>
                  </a:lnTo>
                  <a:lnTo>
                    <a:pt x="0" y="320350"/>
                  </a:lnTo>
                  <a:close/>
                </a:path>
              </a:pathLst>
            </a:custGeom>
            <a:solidFill>
              <a:srgbClr val="DA4654"/>
            </a:solidFill>
            <a:ln>
              <a:noFill/>
            </a:ln>
          </p:spPr>
          <p:style>
            <a:lnRef idx="2">
              <a:srgbClr val="27BDBA">
                <a:shade val="50000"/>
              </a:srgbClr>
            </a:lnRef>
            <a:fillRef idx="1">
              <a:srgbClr val="27BDBA"/>
            </a:fillRef>
            <a:effectRef idx="0">
              <a:srgbClr val="27BDBA"/>
            </a:effectRef>
            <a:fontRef idx="minor">
              <a:sysClr val="window" lastClr="FFFFFF"/>
            </a:fontRef>
          </p:style>
          <p:txBody>
            <a:bodyPr rtlCol="0" anchor="ctr">
              <a:normAutofit/>
            </a:bodyPr>
            <a:lstStyle/>
            <a:p>
              <a:pPr algn="ctr"/>
              <a:endParaRPr lang="zh-CN" altLang="en-US">
                <a:sym typeface="Arial" panose="020B0604020202020204" pitchFamily="34" charset="0"/>
              </a:endParaRPr>
            </a:p>
          </p:txBody>
        </p:sp>
        <p:sp>
          <p:nvSpPr>
            <p:cNvPr id="82" name="文本框 81"/>
            <p:cNvSpPr txBox="1"/>
            <p:nvPr>
              <p:custDataLst>
                <p:tags r:id="rId6"/>
              </p:custDataLst>
            </p:nvPr>
          </p:nvSpPr>
          <p:spPr>
            <a:xfrm>
              <a:off x="2589928" y="4763617"/>
              <a:ext cx="4890372" cy="383327"/>
            </a:xfrm>
            <a:prstGeom prst="rect">
              <a:avLst/>
            </a:prstGeom>
            <a:noFill/>
          </p:spPr>
          <p:txBody>
            <a:bodyPr wrap="square" lIns="0" tIns="0" rIns="0" bIns="0" rtlCol="0" anchor="ctr" anchorCtr="0">
              <a:normAutofit/>
            </a:bodyPr>
            <a:lstStyle/>
            <a:p>
              <a:r>
                <a:rPr lang="zh-CN" altLang="en-US" b="1" dirty="0">
                  <a:solidFill>
                    <a:srgbClr val="DA4654"/>
                  </a:solidFill>
                  <a:latin typeface="+mj-lt"/>
                  <a:ea typeface="+mj-ea"/>
                  <a:cs typeface="+mj-cs"/>
                  <a:sym typeface="Arial" panose="020B0604020202020204" pitchFamily="34" charset="0"/>
                </a:rPr>
                <a:t>奖励与满足需要的关系</a:t>
              </a:r>
            </a:p>
          </p:txBody>
        </p:sp>
        <p:sp>
          <p:nvSpPr>
            <p:cNvPr id="83" name="文本框 82"/>
            <p:cNvSpPr txBox="1"/>
            <p:nvPr>
              <p:custDataLst>
                <p:tags r:id="rId7"/>
              </p:custDataLst>
            </p:nvPr>
          </p:nvSpPr>
          <p:spPr>
            <a:xfrm>
              <a:off x="2589928" y="5165877"/>
              <a:ext cx="4890372" cy="816940"/>
            </a:xfrm>
            <a:prstGeom prst="rect">
              <a:avLst/>
            </a:prstGeom>
            <a:noFill/>
          </p:spPr>
          <p:txBody>
            <a:bodyPr wrap="square" lIns="0" tIns="0" rIns="0" bIns="0" rtlCol="0" anchor="t" anchorCtr="0">
              <a:normAutofit/>
            </a:bodyPr>
            <a:lstStyle/>
            <a:p>
              <a:r>
                <a:rPr lang="zh-CN" altLang="en-US" dirty="0">
                  <a:solidFill>
                    <a:schemeClr val="tx1"/>
                  </a:solidFill>
                  <a:sym typeface="Arial" panose="020B0604020202020204" pitchFamily="34" charset="0"/>
                </a:rPr>
                <a:t>采用同一种奖励办法能满足的需要程度不同，能激发出的工作动力也就不同。</a:t>
              </a:r>
            </a:p>
          </p:txBody>
        </p:sp>
      </p:grpSp>
      <p:sp>
        <p:nvSpPr>
          <p:cNvPr id="22" name="圆角矩形 21">
            <a:extLst>
              <a:ext uri="{FF2B5EF4-FFF2-40B4-BE49-F238E27FC236}">
                <a16:creationId xmlns:a16="http://schemas.microsoft.com/office/drawing/2014/main" id="{5AF292DC-36F0-DF4C-A499-48037976DB0E}"/>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2. 2</a:t>
            </a:r>
            <a:r>
              <a:rPr lang="zh-CN" altLang="en-US" dirty="0"/>
              <a:t> 期望理论</a:t>
            </a:r>
            <a:r>
              <a:rPr lang="en-US" altLang="zh-CN" dirty="0"/>
              <a:t>——</a:t>
            </a:r>
            <a:r>
              <a:rPr lang="zh-CN" altLang="en-US" dirty="0"/>
              <a:t>维克托</a:t>
            </a:r>
            <a:r>
              <a:rPr lang="en-US" altLang="zh-CN" dirty="0"/>
              <a:t>·</a:t>
            </a:r>
            <a:r>
              <a:rPr lang="zh-CN" altLang="en-US" dirty="0"/>
              <a:t>弗鲁姆</a:t>
            </a:r>
            <a:endParaRPr lang="zh-CN" altLang="en-US" dirty="0">
              <a:solidFill>
                <a:schemeClr val="bg1"/>
              </a:solidFill>
            </a:endParaRPr>
          </a:p>
        </p:txBody>
      </p:sp>
      <p:sp>
        <p:nvSpPr>
          <p:cNvPr id="23" name="标题 1">
            <a:extLst>
              <a:ext uri="{FF2B5EF4-FFF2-40B4-BE49-F238E27FC236}">
                <a16:creationId xmlns:a16="http://schemas.microsoft.com/office/drawing/2014/main" id="{E961B40D-E3B3-5043-83BD-5596956A721A}"/>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Tree>
    <p:extLst>
      <p:ext uri="{BB962C8B-B14F-4D97-AF65-F5344CB8AC3E}">
        <p14:creationId xmlns:p14="http://schemas.microsoft.com/office/powerpoint/2010/main" val="3713869079"/>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1916154"/>
            <a:ext cx="8424936" cy="4751705"/>
          </a:xfrm>
        </p:spPr>
        <p:txBody>
          <a:bodyPr/>
          <a:lstStyle/>
          <a:p>
            <a:pPr marL="230505" indent="-230505" fontAlgn="auto"/>
            <a:r>
              <a:rPr lang="zh-CN" sz="2000" dirty="0">
                <a:solidFill>
                  <a:srgbClr val="D34721"/>
                </a:solidFill>
              </a:rPr>
              <a:t>基本观点：</a:t>
            </a:r>
            <a:r>
              <a:rPr lang="zh-CN" sz="2000" dirty="0"/>
              <a:t>目标本身就具有激励作用，目标能把人的需要转变为动机，使人们的行为朝着一定的方向努力，并将自己的行为结果与既定的目标相对照，及时进行调整和修正，从而实现目标。</a:t>
            </a:r>
          </a:p>
        </p:txBody>
      </p:sp>
      <p:pic>
        <p:nvPicPr>
          <p:cNvPr id="110" name="图片 84" descr="D:\tl\word\马工程-管理学0-图eps\eps\1007.tif"/>
          <p:cNvPicPr>
            <a:picLocks noChangeAspect="1" noChangeArrowheads="1"/>
          </p:cNvPicPr>
          <p:nvPr/>
        </p:nvPicPr>
        <p:blipFill>
          <a:blip r:embed="rId2" cstate="print"/>
          <a:srcRect l="-3986" t="-7011" r="-2055" b="-5808"/>
          <a:stretch>
            <a:fillRect/>
          </a:stretch>
        </p:blipFill>
        <p:spPr>
          <a:xfrm>
            <a:off x="1188720" y="3465830"/>
            <a:ext cx="6767195" cy="2320925"/>
          </a:xfrm>
          <a:prstGeom prst="rect">
            <a:avLst/>
          </a:prstGeom>
          <a:noFill/>
          <a:ln w="9525">
            <a:noFill/>
            <a:miter lim="800000"/>
            <a:headEnd/>
            <a:tailEnd/>
          </a:ln>
        </p:spPr>
      </p:pic>
      <p:sp>
        <p:nvSpPr>
          <p:cNvPr id="6" name="标题 1">
            <a:extLst>
              <a:ext uri="{FF2B5EF4-FFF2-40B4-BE49-F238E27FC236}">
                <a16:creationId xmlns:a16="http://schemas.microsoft.com/office/drawing/2014/main" id="{D9330DBD-DC6C-9E40-8664-0F7D979371BD}"/>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7" name="圆角矩形 6">
            <a:extLst>
              <a:ext uri="{FF2B5EF4-FFF2-40B4-BE49-F238E27FC236}">
                <a16:creationId xmlns:a16="http://schemas.microsoft.com/office/drawing/2014/main" id="{CFE4BAA6-F8B4-4C4B-9700-0453A169DDFC}"/>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2. 3</a:t>
            </a:r>
            <a:r>
              <a:rPr lang="zh-CN" altLang="en-US" dirty="0"/>
              <a:t> 目标设置理论</a:t>
            </a:r>
            <a:r>
              <a:rPr lang="en-US" altLang="zh-CN" dirty="0"/>
              <a:t>——</a:t>
            </a:r>
            <a:r>
              <a:rPr lang="zh-CN" altLang="en-US" dirty="0"/>
              <a:t>爱德温</a:t>
            </a:r>
            <a:r>
              <a:rPr lang="en-US" altLang="zh-CN" dirty="0"/>
              <a:t>·</a:t>
            </a:r>
            <a:r>
              <a:rPr lang="zh-CN" altLang="en-US" dirty="0"/>
              <a:t>洛克</a:t>
            </a:r>
            <a:endParaRPr lang="zh-CN" altLang="en-US" dirty="0">
              <a:solidFill>
                <a:schemeClr val="bg1"/>
              </a:solidFill>
            </a:endParaRPr>
          </a:p>
        </p:txBody>
      </p:sp>
    </p:spTree>
    <p:extLst>
      <p:ext uri="{BB962C8B-B14F-4D97-AF65-F5344CB8AC3E}">
        <p14:creationId xmlns:p14="http://schemas.microsoft.com/office/powerpoint/2010/main" val="623138397"/>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82693" y="1849310"/>
            <a:ext cx="7886700" cy="4751705"/>
          </a:xfrm>
        </p:spPr>
        <p:txBody>
          <a:bodyPr/>
          <a:lstStyle/>
          <a:p>
            <a:pPr marL="230505" indent="-230505" fontAlgn="auto"/>
            <a:r>
              <a:rPr lang="zh-CN" sz="2000" dirty="0"/>
              <a:t>目标对人们努力程度的影响取决于四个方面：</a:t>
            </a:r>
          </a:p>
        </p:txBody>
      </p:sp>
      <p:grpSp>
        <p:nvGrpSpPr>
          <p:cNvPr id="10" name="组合 9"/>
          <p:cNvGrpSpPr/>
          <p:nvPr>
            <p:custDataLst>
              <p:tags r:id="rId1"/>
            </p:custDataLst>
          </p:nvPr>
        </p:nvGrpSpPr>
        <p:grpSpPr>
          <a:xfrm>
            <a:off x="971600" y="2277969"/>
            <a:ext cx="1889964" cy="2145993"/>
            <a:chOff x="1066801" y="1559958"/>
            <a:chExt cx="1933575" cy="2195511"/>
          </a:xfrm>
        </p:grpSpPr>
        <p:sp>
          <p:nvSpPr>
            <p:cNvPr id="5" name="矩形 4"/>
            <p:cNvSpPr/>
            <p:nvPr>
              <p:custDataLst>
                <p:tags r:id="rId20"/>
              </p:custDataLst>
            </p:nvPr>
          </p:nvSpPr>
          <p:spPr>
            <a:xfrm>
              <a:off x="1066801" y="1559958"/>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en-US" altLang="zh-CN" sz="1600" dirty="0"/>
                <a:t>具体的目标要优于空泛的目标</a:t>
              </a:r>
              <a:r>
                <a:rPr lang="zh-CN" altLang="en-US" sz="1600" dirty="0"/>
                <a:t>。</a:t>
              </a:r>
            </a:p>
          </p:txBody>
        </p:sp>
        <p:sp>
          <p:nvSpPr>
            <p:cNvPr id="6" name="矩形 5"/>
            <p:cNvSpPr/>
            <p:nvPr>
              <p:custDataLst>
                <p:tags r:id="rId21"/>
              </p:custDataLst>
            </p:nvPr>
          </p:nvSpPr>
          <p:spPr>
            <a:xfrm>
              <a:off x="1457524" y="3422094"/>
              <a:ext cx="1152128" cy="333375"/>
            </a:xfrm>
            <a:prstGeom prst="rect">
              <a:avLst/>
            </a:prstGeom>
            <a:solidFill>
              <a:srgbClr val="DEAB81"/>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PART 1</a:t>
              </a:r>
              <a:endParaRPr lang="zh-CN" altLang="en-US" dirty="0" err="1">
                <a:solidFill>
                  <a:srgbClr val="FFFFFF"/>
                </a:solidFill>
              </a:endParaRPr>
            </a:p>
          </p:txBody>
        </p:sp>
        <p:sp>
          <p:nvSpPr>
            <p:cNvPr id="7" name="TextBox 3"/>
            <p:cNvSpPr txBox="1"/>
            <p:nvPr>
              <p:custDataLst>
                <p:tags r:id="rId22"/>
              </p:custDataLst>
            </p:nvPr>
          </p:nvSpPr>
          <p:spPr>
            <a:xfrm>
              <a:off x="1066801" y="1559958"/>
              <a:ext cx="1933366" cy="397587"/>
            </a:xfrm>
            <a:prstGeom prst="rect">
              <a:avLst/>
            </a:prstGeom>
            <a:noFill/>
          </p:spPr>
          <p:txBody>
            <a:bodyPr wrap="square" rtlCol="0" anchor="ctr" anchorCtr="0">
              <a:normAutofit/>
            </a:bodyPr>
            <a:lstStyle/>
            <a:p>
              <a:pPr algn="ctr"/>
              <a:r>
                <a:rPr lang="zh-CN" altLang="en-US" dirty="0">
                  <a:solidFill>
                    <a:srgbClr val="DEAB81">
                      <a:lumMod val="75000"/>
                    </a:srgbClr>
                  </a:solidFill>
                  <a:latin typeface="Arial" panose="020B0604020202020204" pitchFamily="34" charset="0"/>
                  <a:ea typeface="黑体" panose="02010609060101010101" charset="-122"/>
                  <a:cs typeface="+mn-ea"/>
                </a:rPr>
                <a:t>目标明确性</a:t>
              </a:r>
            </a:p>
          </p:txBody>
        </p:sp>
        <p:cxnSp>
          <p:nvCxnSpPr>
            <p:cNvPr id="8" name="直接连接符 7"/>
            <p:cNvCxnSpPr/>
            <p:nvPr>
              <p:custDataLst>
                <p:tags r:id="rId23"/>
              </p:custDataLst>
            </p:nvPr>
          </p:nvCxnSpPr>
          <p:spPr>
            <a:xfrm>
              <a:off x="1147763" y="1957865"/>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9" name="直接连接符 8"/>
            <p:cNvCxnSpPr/>
            <p:nvPr>
              <p:custDataLst>
                <p:tags r:id="rId24"/>
              </p:custDataLst>
            </p:nvPr>
          </p:nvCxnSpPr>
          <p:spPr>
            <a:xfrm>
              <a:off x="1785938" y="1957865"/>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grpSp>
        <p:nvGrpSpPr>
          <p:cNvPr id="11" name="组合 10"/>
          <p:cNvGrpSpPr/>
          <p:nvPr>
            <p:custDataLst>
              <p:tags r:id="rId2"/>
            </p:custDataLst>
          </p:nvPr>
        </p:nvGrpSpPr>
        <p:grpSpPr>
          <a:xfrm>
            <a:off x="4259747" y="2277969"/>
            <a:ext cx="1889964" cy="2145993"/>
            <a:chOff x="4451351" y="1559958"/>
            <a:chExt cx="1933575" cy="2195511"/>
          </a:xfrm>
        </p:grpSpPr>
        <p:sp>
          <p:nvSpPr>
            <p:cNvPr id="14" name="矩形 13"/>
            <p:cNvSpPr/>
            <p:nvPr>
              <p:custDataLst>
                <p:tags r:id="rId15"/>
              </p:custDataLst>
            </p:nvPr>
          </p:nvSpPr>
          <p:spPr>
            <a:xfrm>
              <a:off x="4451351" y="1559958"/>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zh-CN" sz="1600">
                  <a:sym typeface="+mn-ea"/>
                </a:rPr>
                <a:t>有一定难度的目标比唾手可得的目标要好。</a:t>
              </a:r>
              <a:endParaRPr lang="en-US" altLang="zh-CN" sz="1600" dirty="0"/>
            </a:p>
          </p:txBody>
        </p:sp>
        <p:sp>
          <p:nvSpPr>
            <p:cNvPr id="15" name="矩形 14"/>
            <p:cNvSpPr/>
            <p:nvPr>
              <p:custDataLst>
                <p:tags r:id="rId16"/>
              </p:custDataLst>
            </p:nvPr>
          </p:nvSpPr>
          <p:spPr>
            <a:xfrm>
              <a:off x="4842074" y="3422094"/>
              <a:ext cx="1152128" cy="333375"/>
            </a:xfrm>
            <a:prstGeom prst="rect">
              <a:avLst/>
            </a:prstGeom>
            <a:solidFill>
              <a:srgbClr val="869ACD"/>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PART 2</a:t>
              </a:r>
              <a:endParaRPr lang="zh-CN" altLang="en-US" dirty="0" err="1">
                <a:solidFill>
                  <a:srgbClr val="FFFFFF"/>
                </a:solidFill>
              </a:endParaRPr>
            </a:p>
          </p:txBody>
        </p:sp>
        <p:sp>
          <p:nvSpPr>
            <p:cNvPr id="16" name="TextBox 15"/>
            <p:cNvSpPr txBox="1"/>
            <p:nvPr>
              <p:custDataLst>
                <p:tags r:id="rId17"/>
              </p:custDataLst>
            </p:nvPr>
          </p:nvSpPr>
          <p:spPr>
            <a:xfrm>
              <a:off x="4451351" y="1559958"/>
              <a:ext cx="1933366" cy="398887"/>
            </a:xfrm>
            <a:prstGeom prst="rect">
              <a:avLst/>
            </a:prstGeom>
            <a:noFill/>
          </p:spPr>
          <p:txBody>
            <a:bodyPr wrap="square" rtlCol="0" anchor="ctr" anchorCtr="0">
              <a:normAutofit/>
            </a:bodyPr>
            <a:lstStyle/>
            <a:p>
              <a:pPr algn="ctr"/>
              <a:r>
                <a:rPr lang="zh-CN" altLang="en-US" dirty="0">
                  <a:solidFill>
                    <a:srgbClr val="869ACD">
                      <a:lumMod val="75000"/>
                    </a:srgbClr>
                  </a:solidFill>
                  <a:latin typeface="Arial" panose="020B0604020202020204" pitchFamily="34" charset="0"/>
                  <a:ea typeface="黑体" panose="02010609060101010101" charset="-122"/>
                  <a:cs typeface="+mn-ea"/>
                </a:rPr>
                <a:t>目标难易性</a:t>
              </a:r>
            </a:p>
          </p:txBody>
        </p:sp>
        <p:cxnSp>
          <p:nvCxnSpPr>
            <p:cNvPr id="17" name="直接连接符 16"/>
            <p:cNvCxnSpPr/>
            <p:nvPr>
              <p:custDataLst>
                <p:tags r:id="rId18"/>
              </p:custDataLst>
            </p:nvPr>
          </p:nvCxnSpPr>
          <p:spPr>
            <a:xfrm>
              <a:off x="4532313" y="1957865"/>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18" name="直接连接符 17"/>
            <p:cNvCxnSpPr/>
            <p:nvPr>
              <p:custDataLst>
                <p:tags r:id="rId19"/>
              </p:custDataLst>
            </p:nvPr>
          </p:nvCxnSpPr>
          <p:spPr>
            <a:xfrm>
              <a:off x="5170488" y="1957865"/>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grpSp>
        <p:nvGrpSpPr>
          <p:cNvPr id="12" name="组合 11"/>
          <p:cNvGrpSpPr/>
          <p:nvPr>
            <p:custDataLst>
              <p:tags r:id="rId3"/>
            </p:custDataLst>
          </p:nvPr>
        </p:nvGrpSpPr>
        <p:grpSpPr>
          <a:xfrm>
            <a:off x="2612632" y="4365104"/>
            <a:ext cx="1902564" cy="2145993"/>
            <a:chOff x="2746186" y="3889543"/>
            <a:chExt cx="1946465" cy="2195511"/>
          </a:xfrm>
        </p:grpSpPr>
        <p:sp>
          <p:nvSpPr>
            <p:cNvPr id="20" name="矩形 19"/>
            <p:cNvSpPr/>
            <p:nvPr>
              <p:custDataLst>
                <p:tags r:id="rId10"/>
              </p:custDataLst>
            </p:nvPr>
          </p:nvSpPr>
          <p:spPr>
            <a:xfrm>
              <a:off x="2759076" y="3889543"/>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en-US" altLang="zh-CN" sz="1600" dirty="0"/>
                <a:t>责任清晰的目标比责任不明的目标好</a:t>
              </a:r>
              <a:r>
                <a:rPr lang="zh-CN" altLang="en-US" sz="1600" dirty="0"/>
                <a:t>。</a:t>
              </a:r>
            </a:p>
          </p:txBody>
        </p:sp>
        <p:sp>
          <p:nvSpPr>
            <p:cNvPr id="21" name="矩形 20"/>
            <p:cNvSpPr/>
            <p:nvPr>
              <p:custDataLst>
                <p:tags r:id="rId11"/>
              </p:custDataLst>
            </p:nvPr>
          </p:nvSpPr>
          <p:spPr>
            <a:xfrm>
              <a:off x="3149799" y="5751679"/>
              <a:ext cx="1152128" cy="333375"/>
            </a:xfrm>
            <a:prstGeom prst="rect">
              <a:avLst/>
            </a:prstGeom>
            <a:solidFill>
              <a:srgbClr val="D26078"/>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PART 3</a:t>
              </a:r>
              <a:endParaRPr lang="zh-CN" altLang="en-US" dirty="0" err="1">
                <a:solidFill>
                  <a:srgbClr val="FFFFFF"/>
                </a:solidFill>
              </a:endParaRPr>
            </a:p>
          </p:txBody>
        </p:sp>
        <p:sp>
          <p:nvSpPr>
            <p:cNvPr id="22" name="TextBox 21"/>
            <p:cNvSpPr txBox="1"/>
            <p:nvPr>
              <p:custDataLst>
                <p:tags r:id="rId12"/>
              </p:custDataLst>
            </p:nvPr>
          </p:nvSpPr>
          <p:spPr>
            <a:xfrm>
              <a:off x="2746186" y="3889543"/>
              <a:ext cx="1933366" cy="397587"/>
            </a:xfrm>
            <a:prstGeom prst="rect">
              <a:avLst/>
            </a:prstGeom>
            <a:noFill/>
          </p:spPr>
          <p:txBody>
            <a:bodyPr wrap="square" rtlCol="0" anchor="ctr" anchorCtr="0">
              <a:normAutofit/>
            </a:bodyPr>
            <a:lstStyle/>
            <a:p>
              <a:pPr algn="ctr"/>
              <a:r>
                <a:rPr lang="zh-CN" altLang="en-US" dirty="0">
                  <a:solidFill>
                    <a:srgbClr val="D26078">
                      <a:lumMod val="75000"/>
                    </a:srgbClr>
                  </a:solidFill>
                  <a:latin typeface="Arial" panose="020B0604020202020204" pitchFamily="34" charset="0"/>
                  <a:ea typeface="黑体" panose="02010609060101010101" charset="-122"/>
                  <a:cs typeface="+mn-ea"/>
                </a:rPr>
                <a:t>目标责任清晰度</a:t>
              </a:r>
            </a:p>
          </p:txBody>
        </p:sp>
        <p:cxnSp>
          <p:nvCxnSpPr>
            <p:cNvPr id="23" name="直接连接符 22"/>
            <p:cNvCxnSpPr/>
            <p:nvPr>
              <p:custDataLst>
                <p:tags r:id="rId13"/>
              </p:custDataLst>
            </p:nvPr>
          </p:nvCxnSpPr>
          <p:spPr>
            <a:xfrm>
              <a:off x="2840038" y="4287450"/>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24" name="直接连接符 23"/>
            <p:cNvCxnSpPr/>
            <p:nvPr>
              <p:custDataLst>
                <p:tags r:id="rId14"/>
              </p:custDataLst>
            </p:nvPr>
          </p:nvCxnSpPr>
          <p:spPr>
            <a:xfrm>
              <a:off x="3478213" y="4287450"/>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grpSp>
        <p:nvGrpSpPr>
          <p:cNvPr id="13" name="组合 12"/>
          <p:cNvGrpSpPr/>
          <p:nvPr>
            <p:custDataLst>
              <p:tags r:id="rId4"/>
            </p:custDataLst>
          </p:nvPr>
        </p:nvGrpSpPr>
        <p:grpSpPr>
          <a:xfrm>
            <a:off x="5780984" y="4365104"/>
            <a:ext cx="1889964" cy="2145993"/>
            <a:chOff x="6143625" y="3889543"/>
            <a:chExt cx="1933575" cy="2195511"/>
          </a:xfrm>
        </p:grpSpPr>
        <p:sp>
          <p:nvSpPr>
            <p:cNvPr id="26" name="矩形 25"/>
            <p:cNvSpPr/>
            <p:nvPr>
              <p:custDataLst>
                <p:tags r:id="rId5"/>
              </p:custDataLst>
            </p:nvPr>
          </p:nvSpPr>
          <p:spPr>
            <a:xfrm>
              <a:off x="6143625" y="3889543"/>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en-US" altLang="zh-CN" sz="1600" dirty="0"/>
                <a:t>人们接受的目标将提高其实现目标过程中的自觉性与主动性</a:t>
              </a:r>
              <a:r>
                <a:rPr lang="zh-CN" altLang="en-US" sz="1600" dirty="0"/>
                <a:t>。</a:t>
              </a:r>
            </a:p>
          </p:txBody>
        </p:sp>
        <p:sp>
          <p:nvSpPr>
            <p:cNvPr id="27" name="矩形 26"/>
            <p:cNvSpPr/>
            <p:nvPr>
              <p:custDataLst>
                <p:tags r:id="rId6"/>
              </p:custDataLst>
            </p:nvPr>
          </p:nvSpPr>
          <p:spPr>
            <a:xfrm>
              <a:off x="6534348" y="5751679"/>
              <a:ext cx="1152128" cy="333375"/>
            </a:xfrm>
            <a:prstGeom prst="rect">
              <a:avLst/>
            </a:prstGeom>
            <a:solidFill>
              <a:srgbClr val="EDC51B"/>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PART 4</a:t>
              </a:r>
              <a:endParaRPr lang="zh-CN" altLang="en-US" dirty="0" err="1">
                <a:solidFill>
                  <a:srgbClr val="FFFFFF"/>
                </a:solidFill>
              </a:endParaRPr>
            </a:p>
          </p:txBody>
        </p:sp>
        <p:sp>
          <p:nvSpPr>
            <p:cNvPr id="28" name="TextBox 27"/>
            <p:cNvSpPr txBox="1"/>
            <p:nvPr>
              <p:custDataLst>
                <p:tags r:id="rId7"/>
              </p:custDataLst>
            </p:nvPr>
          </p:nvSpPr>
          <p:spPr>
            <a:xfrm>
              <a:off x="6143625" y="3889543"/>
              <a:ext cx="1933366" cy="397587"/>
            </a:xfrm>
            <a:prstGeom prst="rect">
              <a:avLst/>
            </a:prstGeom>
            <a:noFill/>
          </p:spPr>
          <p:txBody>
            <a:bodyPr wrap="square" rtlCol="0" anchor="ctr" anchorCtr="0">
              <a:normAutofit/>
            </a:bodyPr>
            <a:lstStyle/>
            <a:p>
              <a:pPr algn="ctr"/>
              <a:r>
                <a:rPr lang="zh-CN" altLang="en-US" dirty="0">
                  <a:solidFill>
                    <a:srgbClr val="EDC51B">
                      <a:lumMod val="75000"/>
                    </a:srgbClr>
                  </a:solidFill>
                  <a:latin typeface="Arial" panose="020B0604020202020204" pitchFamily="34" charset="0"/>
                  <a:ea typeface="黑体" panose="02010609060101010101" charset="-122"/>
                  <a:cs typeface="+mn-ea"/>
                </a:rPr>
                <a:t>目标接受度</a:t>
              </a:r>
            </a:p>
          </p:txBody>
        </p:sp>
        <p:cxnSp>
          <p:nvCxnSpPr>
            <p:cNvPr id="29" name="直接连接符 28"/>
            <p:cNvCxnSpPr/>
            <p:nvPr>
              <p:custDataLst>
                <p:tags r:id="rId8"/>
              </p:custDataLst>
            </p:nvPr>
          </p:nvCxnSpPr>
          <p:spPr>
            <a:xfrm>
              <a:off x="6224587" y="4287450"/>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30" name="直接连接符 29"/>
            <p:cNvCxnSpPr/>
            <p:nvPr>
              <p:custDataLst>
                <p:tags r:id="rId9"/>
              </p:custDataLst>
            </p:nvPr>
          </p:nvCxnSpPr>
          <p:spPr>
            <a:xfrm>
              <a:off x="6862762" y="4287450"/>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sp>
        <p:nvSpPr>
          <p:cNvPr id="31" name="标题 1">
            <a:extLst>
              <a:ext uri="{FF2B5EF4-FFF2-40B4-BE49-F238E27FC236}">
                <a16:creationId xmlns:a16="http://schemas.microsoft.com/office/drawing/2014/main" id="{1A0D0F25-8A0B-A442-8B68-363C0340EFC8}"/>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2. </a:t>
            </a:r>
            <a:r>
              <a:rPr lang="zh-CN" altLang="en-US" sz="3200" dirty="0"/>
              <a:t>过程激励理论</a:t>
            </a:r>
            <a:endParaRPr lang="zh-CN" altLang="en-US" sz="3200" dirty="0">
              <a:latin typeface="+mn-lt"/>
              <a:ea typeface="+mn-ea"/>
              <a:cs typeface="+mn-ea"/>
            </a:endParaRPr>
          </a:p>
        </p:txBody>
      </p:sp>
      <p:sp>
        <p:nvSpPr>
          <p:cNvPr id="32" name="圆角矩形 31">
            <a:extLst>
              <a:ext uri="{FF2B5EF4-FFF2-40B4-BE49-F238E27FC236}">
                <a16:creationId xmlns:a16="http://schemas.microsoft.com/office/drawing/2014/main" id="{467E4445-4F0A-604B-A84D-3839D6DA1FC1}"/>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2. 3</a:t>
            </a:r>
            <a:r>
              <a:rPr lang="zh-CN" altLang="en-US" dirty="0"/>
              <a:t> 目标设置理论</a:t>
            </a:r>
            <a:r>
              <a:rPr lang="en-US" altLang="zh-CN" dirty="0"/>
              <a:t>——</a:t>
            </a:r>
            <a:r>
              <a:rPr lang="zh-CN" altLang="en-US" dirty="0"/>
              <a:t>爱德温</a:t>
            </a:r>
            <a:r>
              <a:rPr lang="en-US" altLang="zh-CN" dirty="0"/>
              <a:t>·</a:t>
            </a:r>
            <a:r>
              <a:rPr lang="zh-CN" altLang="en-US" dirty="0"/>
              <a:t>洛克</a:t>
            </a:r>
            <a:endParaRPr lang="zh-CN" altLang="en-US" dirty="0">
              <a:solidFill>
                <a:schemeClr val="bg1"/>
              </a:solidFill>
            </a:endParaRPr>
          </a:p>
        </p:txBody>
      </p:sp>
    </p:spTree>
    <p:extLst>
      <p:ext uri="{BB962C8B-B14F-4D97-AF65-F5344CB8AC3E}">
        <p14:creationId xmlns:p14="http://schemas.microsoft.com/office/powerpoint/2010/main" val="2170781850"/>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518285"/>
            <a:ext cx="7886700" cy="4751705"/>
          </a:xfrm>
        </p:spPr>
        <p:txBody>
          <a:bodyPr/>
          <a:lstStyle/>
          <a:p>
            <a:pPr marL="230505" indent="-230505" fontAlgn="auto"/>
            <a:r>
              <a:rPr lang="zh-CN" sz="2000" dirty="0">
                <a:solidFill>
                  <a:srgbClr val="D34721"/>
                </a:solidFill>
              </a:rPr>
              <a:t>基本观点：</a:t>
            </a:r>
            <a:r>
              <a:rPr lang="zh-CN" sz="2000" dirty="0"/>
              <a:t>人们出于某种动机，会采取一定的行为作用于环境；当这种行为的后果对人们有利时，这种行为就会在以后重复出现；反之，当这种行为的结果对人们不利时，这种行为就会减少或消失。</a:t>
            </a:r>
          </a:p>
          <a:p>
            <a:pPr marL="230505" indent="-230505" fontAlgn="auto"/>
            <a:endParaRPr lang="zh-CN" sz="2000" dirty="0"/>
          </a:p>
        </p:txBody>
      </p:sp>
      <p:pic>
        <p:nvPicPr>
          <p:cNvPr id="10291" name="图片 49"/>
          <p:cNvPicPr>
            <a:picLocks noChangeAspect="1"/>
          </p:cNvPicPr>
          <p:nvPr/>
        </p:nvPicPr>
        <p:blipFill>
          <a:blip r:embed="rId2" cstate="print"/>
          <a:stretch>
            <a:fillRect/>
          </a:stretch>
        </p:blipFill>
        <p:spPr>
          <a:xfrm>
            <a:off x="2572595" y="4149080"/>
            <a:ext cx="1798320" cy="1908175"/>
          </a:xfrm>
          <a:prstGeom prst="rect">
            <a:avLst/>
          </a:prstGeom>
          <a:noFill/>
          <a:ln w="9525">
            <a:noFill/>
          </a:ln>
        </p:spPr>
      </p:pic>
      <p:sp>
        <p:nvSpPr>
          <p:cNvPr id="5" name="文本框 4"/>
          <p:cNvSpPr txBox="1"/>
          <p:nvPr/>
        </p:nvSpPr>
        <p:spPr>
          <a:xfrm>
            <a:off x="628649" y="2655447"/>
            <a:ext cx="3724811" cy="1884618"/>
          </a:xfrm>
          <a:prstGeom prst="rect">
            <a:avLst/>
          </a:prstGeom>
          <a:noFill/>
          <a:ln>
            <a:noFill/>
          </a:ln>
        </p:spPr>
        <p:txBody>
          <a:bodyPr wrap="square" rtlCol="0">
            <a:spAutoFit/>
          </a:bodyPr>
          <a:lstStyle/>
          <a:p>
            <a:pPr>
              <a:lnSpc>
                <a:spcPct val="150000"/>
              </a:lnSpc>
            </a:pPr>
            <a:r>
              <a:rPr lang="zh-CN" sz="2000" dirty="0">
                <a:solidFill>
                  <a:srgbClr val="D34726"/>
                </a:solidFill>
                <a:latin typeface="微软雅黑" panose="020B0503020204020204" pitchFamily="34" charset="-122"/>
                <a:ea typeface="微软雅黑" panose="020B0503020204020204" pitchFamily="34" charset="-122"/>
                <a:sym typeface="+mn-ea"/>
              </a:rPr>
              <a:t>强化，</a:t>
            </a:r>
            <a:r>
              <a:rPr lang="zh-CN" sz="2000" dirty="0">
                <a:solidFill>
                  <a:schemeClr val="tx1"/>
                </a:solidFill>
                <a:latin typeface="微软雅黑" panose="020B0503020204020204" pitchFamily="34" charset="-122"/>
                <a:ea typeface="微软雅黑" panose="020B0503020204020204" pitchFamily="34" charset="-122"/>
                <a:sym typeface="+mn-ea"/>
              </a:rPr>
              <a:t>在本质上讲是对某一行为的肯定或否定的结果，其在一定程度上会决定该行为在今后是否重复发生。</a:t>
            </a:r>
            <a:endParaRPr lang="zh-CN" altLang="en-US" sz="2000" dirty="0">
              <a:solidFill>
                <a:schemeClr val="tx1"/>
              </a:solidFill>
              <a:latin typeface="微软雅黑" panose="020B0503020204020204" pitchFamily="34" charset="-122"/>
              <a:ea typeface="微软雅黑" panose="020B0503020204020204" pitchFamily="34" charset="-122"/>
              <a:sym typeface="+mn-ea"/>
            </a:endParaRPr>
          </a:p>
        </p:txBody>
      </p:sp>
      <p:sp>
        <p:nvSpPr>
          <p:cNvPr id="6" name="矩形 5"/>
          <p:cNvSpPr/>
          <p:nvPr/>
        </p:nvSpPr>
        <p:spPr>
          <a:xfrm>
            <a:off x="628651" y="2636913"/>
            <a:ext cx="3725446" cy="3633078"/>
          </a:xfrm>
          <a:prstGeom prst="rect">
            <a:avLst/>
          </a:prstGeom>
          <a:noFill/>
          <a:ln>
            <a:solidFill>
              <a:srgbClr val="C858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标题 1">
            <a:extLst>
              <a:ext uri="{FF2B5EF4-FFF2-40B4-BE49-F238E27FC236}">
                <a16:creationId xmlns:a16="http://schemas.microsoft.com/office/drawing/2014/main" id="{9921C4CC-4F45-C44D-9AFA-56588065E777}"/>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3.</a:t>
            </a:r>
            <a:r>
              <a:rPr lang="zh-CN" altLang="en-US" sz="3200" dirty="0"/>
              <a:t> 行为强化理论</a:t>
            </a:r>
            <a:r>
              <a:rPr lang="en-US" altLang="zh-CN" sz="3200" dirty="0"/>
              <a:t>——</a:t>
            </a:r>
            <a:r>
              <a:rPr lang="zh-CN" altLang="en-US" sz="3200" dirty="0"/>
              <a:t>斯金纳</a:t>
            </a:r>
            <a:endParaRPr lang="zh-CN" altLang="en-US" sz="3200" dirty="0">
              <a:latin typeface="+mn-lt"/>
              <a:ea typeface="+mn-ea"/>
              <a:cs typeface="+mn-ea"/>
            </a:endParaRPr>
          </a:p>
        </p:txBody>
      </p:sp>
      <p:pic>
        <p:nvPicPr>
          <p:cNvPr id="12" name="图片 11">
            <a:extLst>
              <a:ext uri="{FF2B5EF4-FFF2-40B4-BE49-F238E27FC236}">
                <a16:creationId xmlns:a16="http://schemas.microsoft.com/office/drawing/2014/main" id="{CE2AF619-A88B-654B-8A93-86AFB8BB8E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7282" y="2852936"/>
            <a:ext cx="3463967" cy="2861785"/>
          </a:xfrm>
          <a:prstGeom prst="rect">
            <a:avLst/>
          </a:prstGeom>
        </p:spPr>
      </p:pic>
    </p:spTree>
    <p:extLst>
      <p:ext uri="{BB962C8B-B14F-4D97-AF65-F5344CB8AC3E}">
        <p14:creationId xmlns:p14="http://schemas.microsoft.com/office/powerpoint/2010/main" val="36941101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291"/>
                                        </p:tgtEl>
                                        <p:attrNameLst>
                                          <p:attrName>style.visibility</p:attrName>
                                        </p:attrNameLst>
                                      </p:cBhvr>
                                      <p:to>
                                        <p:strVal val="visible"/>
                                      </p:to>
                                    </p:set>
                                    <p:anim calcmode="lin" valueType="num">
                                      <p:cBhvr additive="base">
                                        <p:cTn id="15" dur="500" fill="hold"/>
                                        <p:tgtEl>
                                          <p:spTgt spid="10291"/>
                                        </p:tgtEl>
                                        <p:attrNameLst>
                                          <p:attrName>ppt_x</p:attrName>
                                        </p:attrNameLst>
                                      </p:cBhvr>
                                      <p:tavLst>
                                        <p:tav tm="0">
                                          <p:val>
                                            <p:strVal val="#ppt_x"/>
                                          </p:val>
                                        </p:tav>
                                        <p:tav tm="100000">
                                          <p:val>
                                            <p:strVal val="#ppt_x"/>
                                          </p:val>
                                        </p:tav>
                                      </p:tavLst>
                                    </p:anim>
                                    <p:anim calcmode="lin" valueType="num">
                                      <p:cBhvr additive="base">
                                        <p:cTn id="16" dur="500" fill="hold"/>
                                        <p:tgtEl>
                                          <p:spTgt spid="1029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1268760"/>
            <a:ext cx="7886700" cy="4751705"/>
          </a:xfrm>
        </p:spPr>
        <p:txBody>
          <a:bodyPr/>
          <a:lstStyle/>
          <a:p>
            <a:pPr marL="228600" indent="0" fontAlgn="auto">
              <a:buNone/>
              <a:extLst>
                <a:ext uri="{35155182-B16C-46BC-9424-99874614C6A1}">
                  <wpsdc:marlchars xmlns="" xmlns:wpsdc="http://www.wps.cn/officeDocument/2017/drawingmlCustomData" val="100" checksum="1487870873"/>
                </a:ext>
              </a:extLst>
            </a:pPr>
            <a:r>
              <a:rPr lang="zh-CN" sz="2000" dirty="0">
                <a:solidFill>
                  <a:srgbClr val="D34721"/>
                </a:solidFill>
              </a:rPr>
              <a:t>强化的分类：</a:t>
            </a:r>
          </a:p>
          <a:p>
            <a:pPr marL="230505" indent="-230505" fontAlgn="auto"/>
            <a:r>
              <a:rPr lang="zh-CN" sz="2000" dirty="0">
                <a:solidFill>
                  <a:schemeClr val="tx1"/>
                </a:solidFill>
              </a:rPr>
              <a:t>依据强化的目的</a:t>
            </a:r>
          </a:p>
        </p:txBody>
      </p:sp>
      <p:graphicFrame>
        <p:nvGraphicFramePr>
          <p:cNvPr id="8" name="表格 7"/>
          <p:cNvGraphicFramePr>
            <a:graphicFrameLocks noGrp="1"/>
          </p:cNvGraphicFramePr>
          <p:nvPr>
            <p:extLst>
              <p:ext uri="{D42A27DB-BD31-4B8C-83A1-F6EECF244321}">
                <p14:modId xmlns:p14="http://schemas.microsoft.com/office/powerpoint/2010/main" val="2005915899"/>
              </p:ext>
            </p:extLst>
          </p:nvPr>
        </p:nvGraphicFramePr>
        <p:xfrm>
          <a:off x="242173" y="2060848"/>
          <a:ext cx="4608512" cy="4320480"/>
        </p:xfrm>
        <a:graphic>
          <a:graphicData uri="http://schemas.openxmlformats.org/drawingml/2006/table">
            <a:tbl>
              <a:tblPr firstRow="1" firstCol="1" bandRow="1">
                <a:tableStyleId>{21E4AEA4-8DFA-4A89-87EB-49C32662AFE0}</a:tableStyleId>
              </a:tblPr>
              <a:tblGrid>
                <a:gridCol w="992530">
                  <a:extLst>
                    <a:ext uri="{9D8B030D-6E8A-4147-A177-3AD203B41FA5}">
                      <a16:colId xmlns:a16="http://schemas.microsoft.com/office/drawing/2014/main" val="20000"/>
                    </a:ext>
                  </a:extLst>
                </a:gridCol>
                <a:gridCol w="1614460">
                  <a:extLst>
                    <a:ext uri="{9D8B030D-6E8A-4147-A177-3AD203B41FA5}">
                      <a16:colId xmlns:a16="http://schemas.microsoft.com/office/drawing/2014/main" val="20001"/>
                    </a:ext>
                  </a:extLst>
                </a:gridCol>
                <a:gridCol w="2001522">
                  <a:extLst>
                    <a:ext uri="{9D8B030D-6E8A-4147-A177-3AD203B41FA5}">
                      <a16:colId xmlns:a16="http://schemas.microsoft.com/office/drawing/2014/main" val="20002"/>
                    </a:ext>
                  </a:extLst>
                </a:gridCol>
              </a:tblGrid>
              <a:tr h="1360514">
                <a:tc>
                  <a:txBody>
                    <a:bodyPr/>
                    <a:lstStyle/>
                    <a:p>
                      <a:pPr algn="r">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行为</a:t>
                      </a:r>
                      <a:endParaRPr lang="en-US" altLang="zh-CN" sz="1600" kern="100" dirty="0">
                        <a:effectLst/>
                        <a:latin typeface="微软雅黑" panose="020B0503020204020204" pitchFamily="34" charset="-122"/>
                        <a:ea typeface="微软雅黑" panose="020B0503020204020204" pitchFamily="34" charset="-122"/>
                        <a:cs typeface="宋体" panose="02010600030101010101" pitchFamily="2" charset="-122"/>
                      </a:endParaRPr>
                    </a:p>
                    <a:p>
                      <a:pPr algn="r">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对象</a:t>
                      </a:r>
                    </a:p>
                    <a:p>
                      <a:pPr algn="l">
                        <a:lnSpc>
                          <a:spcPts val="2500"/>
                        </a:lnSpc>
                        <a:spcAft>
                          <a:spcPts val="0"/>
                        </a:spcAft>
                      </a:pPr>
                      <a:r>
                        <a:rPr lang="zh-CN" sz="1600" kern="100" dirty="0">
                          <a:effectLst/>
                          <a:latin typeface="微软雅黑" panose="020B0503020204020204" pitchFamily="34" charset="-122"/>
                          <a:ea typeface="微软雅黑" panose="020B0503020204020204" pitchFamily="34" charset="-122"/>
                          <a:cs typeface="宋体" panose="02010600030101010101" pitchFamily="2" charset="-122"/>
                        </a:rPr>
                        <a:t>时机</a:t>
                      </a:r>
                    </a:p>
                  </a:txBody>
                  <a:tcPr marL="46254" marR="46254" marT="0" marB="0" anchor="ctr">
                    <a:lnTlToBr w="12700">
                      <a:solidFill>
                        <a:schemeClr val="tx1"/>
                      </a:solidFill>
                      <a:prstDash val="solid"/>
                    </a:lnTlToBr>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令人愉快或希望的事件</a:t>
                      </a:r>
                    </a:p>
                  </a:txBody>
                  <a:tcPr marL="46254" marR="46254" marT="0" marB="0" anchor="ctr">
                    <a:solidFill>
                      <a:srgbClr val="DE7337"/>
                    </a:solidFill>
                  </a:tcPr>
                </a:tc>
                <a:tc>
                  <a:txBody>
                    <a:bodyPr/>
                    <a:lstStyle/>
                    <a:p>
                      <a:pPr algn="ctr">
                        <a:lnSpc>
                          <a:spcPts val="25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令人不快或不希望的事件</a:t>
                      </a:r>
                    </a:p>
                  </a:txBody>
                  <a:tcPr marL="46254" marR="46254" marT="0" marB="0" anchor="ctr">
                    <a:solidFill>
                      <a:srgbClr val="DE7337"/>
                    </a:solidFill>
                  </a:tcPr>
                </a:tc>
                <a:extLst>
                  <a:ext uri="{0D108BD9-81ED-4DB2-BD59-A6C34878D82A}">
                    <a16:rowId xmlns:a16="http://schemas.microsoft.com/office/drawing/2014/main" val="10000"/>
                  </a:ext>
                </a:extLst>
              </a:tr>
              <a:tr h="1479983">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事件的出现</a:t>
                      </a:r>
                    </a:p>
                  </a:txBody>
                  <a:tcPr marL="46254" marR="46254" marT="0" marB="0" anchor="ctr">
                    <a:solidFill>
                      <a:srgbClr val="DE7337"/>
                    </a:solidFill>
                  </a:tcPr>
                </a:tc>
                <a:tc>
                  <a:txBody>
                    <a:bodyPr/>
                    <a:lstStyle/>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正强化</a:t>
                      </a:r>
                    </a:p>
                    <a:p>
                      <a:pPr algn="ctr">
                        <a:lnSpc>
                          <a:spcPct val="1500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（行为变得更加可能发生）</a:t>
                      </a:r>
                    </a:p>
                  </a:txBody>
                  <a:tcPr marL="46254" marR="46254" marT="0" marB="0" anchor="ctr"/>
                </a:tc>
                <a:tc>
                  <a:txBody>
                    <a:bodyPr/>
                    <a:lstStyle/>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惩罚</a:t>
                      </a:r>
                    </a:p>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（行为变得更不可能发生）</a:t>
                      </a:r>
                    </a:p>
                  </a:txBody>
                  <a:tcPr marL="46254" marR="46254" marT="0" marB="0" anchor="ctr"/>
                </a:tc>
                <a:extLst>
                  <a:ext uri="{0D108BD9-81ED-4DB2-BD59-A6C34878D82A}">
                    <a16:rowId xmlns:a16="http://schemas.microsoft.com/office/drawing/2014/main" val="10001"/>
                  </a:ext>
                </a:extLst>
              </a:tr>
              <a:tr h="1479983">
                <a:tc>
                  <a:txBody>
                    <a:bodyPr/>
                    <a:lstStyle/>
                    <a:p>
                      <a:pPr algn="ctr">
                        <a:lnSpc>
                          <a:spcPts val="2500"/>
                        </a:lnSpc>
                        <a:spcAft>
                          <a:spcPts val="0"/>
                        </a:spcAft>
                        <a:buNone/>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事件的取消</a:t>
                      </a:r>
                      <a:endPar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solidFill>
                      <a:srgbClr val="DE7337"/>
                    </a:solidFill>
                  </a:tcPr>
                </a:tc>
                <a:tc>
                  <a:txBody>
                    <a:bodyPr/>
                    <a:lstStyle/>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自然消退</a:t>
                      </a:r>
                    </a:p>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（行为变得不可能发生）</a:t>
                      </a:r>
                    </a:p>
                  </a:txBody>
                  <a:tcPr marL="46254" marR="46254" marT="0" marB="0" anchor="ctr"/>
                </a:tc>
                <a:tc>
                  <a:txBody>
                    <a:bodyPr/>
                    <a:lstStyle/>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负强化</a:t>
                      </a:r>
                    </a:p>
                    <a:p>
                      <a:pPr algn="ctr">
                        <a:lnSpc>
                          <a:spcPct val="1500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（行为变得更加可能发生）</a:t>
                      </a:r>
                    </a:p>
                  </a:txBody>
                  <a:tcPr marL="46254" marR="46254" marT="0" marB="0" anchor="ctr"/>
                </a:tc>
                <a:extLst>
                  <a:ext uri="{0D108BD9-81ED-4DB2-BD59-A6C34878D82A}">
                    <a16:rowId xmlns:a16="http://schemas.microsoft.com/office/drawing/2014/main" val="10002"/>
                  </a:ext>
                </a:extLst>
              </a:tr>
            </a:tbl>
          </a:graphicData>
        </a:graphic>
      </p:graphicFrame>
      <p:sp>
        <p:nvSpPr>
          <p:cNvPr id="6" name="标题 1">
            <a:extLst>
              <a:ext uri="{FF2B5EF4-FFF2-40B4-BE49-F238E27FC236}">
                <a16:creationId xmlns:a16="http://schemas.microsoft.com/office/drawing/2014/main" id="{46D68404-79FA-9D49-B613-695A7A56D0D4}"/>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3.</a:t>
            </a:r>
            <a:r>
              <a:rPr lang="zh-CN" altLang="en-US" sz="3200" dirty="0"/>
              <a:t> 行为强化理论</a:t>
            </a:r>
            <a:r>
              <a:rPr lang="en-US" altLang="zh-CN" sz="3200" dirty="0"/>
              <a:t>——</a:t>
            </a:r>
            <a:r>
              <a:rPr lang="zh-CN" altLang="en-US" sz="3200" dirty="0"/>
              <a:t>斯金纳</a:t>
            </a:r>
            <a:endParaRPr lang="zh-CN" altLang="en-US" sz="3200" dirty="0">
              <a:latin typeface="+mn-lt"/>
              <a:ea typeface="+mn-ea"/>
              <a:cs typeface="+mn-ea"/>
            </a:endParaRPr>
          </a:p>
        </p:txBody>
      </p:sp>
      <p:sp>
        <p:nvSpPr>
          <p:cNvPr id="9" name="矩形 8">
            <a:extLst>
              <a:ext uri="{FF2B5EF4-FFF2-40B4-BE49-F238E27FC236}">
                <a16:creationId xmlns:a16="http://schemas.microsoft.com/office/drawing/2014/main" id="{2DEA75DF-57A1-3344-AB1D-77A917877C18}"/>
              </a:ext>
            </a:extLst>
          </p:cNvPr>
          <p:cNvSpPr/>
          <p:nvPr/>
        </p:nvSpPr>
        <p:spPr>
          <a:xfrm>
            <a:off x="5652120" y="1660738"/>
            <a:ext cx="2212785" cy="400110"/>
          </a:xfrm>
          <a:prstGeom prst="rect">
            <a:avLst/>
          </a:prstGeom>
        </p:spPr>
        <p:txBody>
          <a:bodyPr wrap="none">
            <a:spAutoFit/>
          </a:bodyPr>
          <a:lstStyle/>
          <a:p>
            <a:pPr marL="230505" indent="-230505" fontAlgn="auto">
              <a:spcBef>
                <a:spcPct val="20000"/>
              </a:spcBef>
              <a:buChar char="•"/>
            </a:pPr>
            <a:r>
              <a:rPr lang="zh-CN" altLang="zh-CN" sz="2000" dirty="0">
                <a:latin typeface="+mn-lt"/>
                <a:ea typeface="+mn-ea"/>
              </a:rPr>
              <a:t>依据强化的方式</a:t>
            </a:r>
          </a:p>
        </p:txBody>
      </p:sp>
      <p:grpSp>
        <p:nvGrpSpPr>
          <p:cNvPr id="10" name="组合 9">
            <a:extLst>
              <a:ext uri="{FF2B5EF4-FFF2-40B4-BE49-F238E27FC236}">
                <a16:creationId xmlns:a16="http://schemas.microsoft.com/office/drawing/2014/main" id="{677AD1C7-C955-F845-B5D1-70977BF31FE8}"/>
              </a:ext>
            </a:extLst>
          </p:cNvPr>
          <p:cNvGrpSpPr/>
          <p:nvPr/>
        </p:nvGrpSpPr>
        <p:grpSpPr>
          <a:xfrm>
            <a:off x="5436096" y="2045322"/>
            <a:ext cx="3407150" cy="1518504"/>
            <a:chOff x="715883" y="2663420"/>
            <a:chExt cx="2518113" cy="3396224"/>
          </a:xfrm>
        </p:grpSpPr>
        <p:sp>
          <p:nvSpPr>
            <p:cNvPr id="11" name="矩形 10">
              <a:extLst>
                <a:ext uri="{FF2B5EF4-FFF2-40B4-BE49-F238E27FC236}">
                  <a16:creationId xmlns:a16="http://schemas.microsoft.com/office/drawing/2014/main" id="{1C878AF4-8641-844A-91C5-918103B4350B}"/>
                </a:ext>
              </a:extLst>
            </p:cNvPr>
            <p:cNvSpPr/>
            <p:nvPr>
              <p:custDataLst>
                <p:tags r:id="rId3"/>
              </p:custDataLst>
            </p:nvPr>
          </p:nvSpPr>
          <p:spPr>
            <a:xfrm>
              <a:off x="715883" y="2663420"/>
              <a:ext cx="2518113" cy="1129923"/>
            </a:xfrm>
            <a:prstGeom prst="rect">
              <a:avLst/>
            </a:prstGeom>
            <a:solidFill>
              <a:srgbClr val="DE7337"/>
            </a:solidFill>
            <a:ln>
              <a:noFill/>
            </a:ln>
          </p:spPr>
          <p:style>
            <a:lnRef idx="2">
              <a:srgbClr val="4F81BD">
                <a:shade val="50000"/>
              </a:srgbClr>
            </a:lnRef>
            <a:fillRef idx="1">
              <a:srgbClr val="4F81BD"/>
            </a:fillRef>
            <a:effectRef idx="0">
              <a:srgbClr val="4F81BD"/>
            </a:effectRef>
            <a:fontRef idx="minor">
              <a:sysClr val="window" lastClr="FFFFFF"/>
            </a:fontRef>
          </p:style>
          <p:txBody>
            <a:bodyPr rtlCol="0" anchor="ctr"/>
            <a:lstStyle/>
            <a:p>
              <a:pPr algn="ctr"/>
              <a:r>
                <a:rPr lang="zh-CN" altLang="en-US" sz="2000" dirty="0">
                  <a:solidFill>
                    <a:srgbClr val="FFFFFF"/>
                  </a:solidFill>
                  <a:latin typeface="微软雅黑" panose="020B0503020204020204" pitchFamily="34" charset="-122"/>
                  <a:ea typeface="微软雅黑" panose="020B0503020204020204" pitchFamily="34" charset="-122"/>
                  <a:sym typeface="+mn-ea"/>
                </a:rPr>
                <a:t>连续强化</a:t>
              </a:r>
            </a:p>
          </p:txBody>
        </p:sp>
        <p:sp>
          <p:nvSpPr>
            <p:cNvPr id="12" name="矩形 11">
              <a:extLst>
                <a:ext uri="{FF2B5EF4-FFF2-40B4-BE49-F238E27FC236}">
                  <a16:creationId xmlns:a16="http://schemas.microsoft.com/office/drawing/2014/main" id="{455EEA90-98C7-F54C-86C9-F2B3DF5BB6B5}"/>
                </a:ext>
              </a:extLst>
            </p:cNvPr>
            <p:cNvSpPr/>
            <p:nvPr>
              <p:custDataLst>
                <p:tags r:id="rId4"/>
              </p:custDataLst>
            </p:nvPr>
          </p:nvSpPr>
          <p:spPr>
            <a:xfrm>
              <a:off x="715883" y="3793342"/>
              <a:ext cx="2503829" cy="2266302"/>
            </a:xfrm>
            <a:prstGeom prst="rect">
              <a:avLst/>
            </a:prstGeom>
            <a:solidFill>
              <a:sysClr val="window" lastClr="FFFFFF">
                <a:alpha val="87000"/>
              </a:sysClr>
            </a:solidFill>
            <a:ln>
              <a:solidFill>
                <a:srgbClr val="C0504D"/>
              </a:solidFill>
            </a:ln>
          </p:spPr>
          <p:style>
            <a:lnRef idx="2">
              <a:srgbClr val="4F81BD">
                <a:shade val="50000"/>
              </a:srgbClr>
            </a:lnRef>
            <a:fillRef idx="1">
              <a:srgbClr val="4F81BD"/>
            </a:fillRef>
            <a:effectRef idx="0">
              <a:srgbClr val="4F81BD"/>
            </a:effectRef>
            <a:fontRef idx="minor">
              <a:sysClr val="window" lastClr="FFFFFF"/>
            </a:fontRef>
          </p:style>
          <p:txBody>
            <a:bodyPr rtlCol="0" anchor="ctr"/>
            <a:lstStyle/>
            <a:p>
              <a:pPr algn="just">
                <a:lnSpc>
                  <a:spcPct val="150000"/>
                </a:lnSpc>
              </a:pPr>
              <a:r>
                <a:rPr lang="zh-CN" altLang="en-US" sz="1600" dirty="0">
                  <a:solidFill>
                    <a:schemeClr val="tx1"/>
                  </a:solidFill>
                  <a:latin typeface="微软雅黑" panose="020B0503020204020204" pitchFamily="34" charset="-122"/>
                  <a:ea typeface="微软雅黑" panose="020B0503020204020204" pitchFamily="34" charset="-122"/>
                  <a:sym typeface="+mn-ea"/>
                </a:rPr>
                <a:t>对每个行为都给予强化。</a:t>
              </a:r>
            </a:p>
          </p:txBody>
        </p:sp>
      </p:grpSp>
      <p:grpSp>
        <p:nvGrpSpPr>
          <p:cNvPr id="13" name="组合 12">
            <a:extLst>
              <a:ext uri="{FF2B5EF4-FFF2-40B4-BE49-F238E27FC236}">
                <a16:creationId xmlns:a16="http://schemas.microsoft.com/office/drawing/2014/main" id="{B11A873D-E679-AF44-A53C-A430B46A68F4}"/>
              </a:ext>
            </a:extLst>
          </p:cNvPr>
          <p:cNvGrpSpPr/>
          <p:nvPr/>
        </p:nvGrpSpPr>
        <p:grpSpPr>
          <a:xfrm>
            <a:off x="5436096" y="4062465"/>
            <a:ext cx="3407150" cy="2318863"/>
            <a:chOff x="5494677" y="2924014"/>
            <a:chExt cx="2518113" cy="3135630"/>
          </a:xfrm>
        </p:grpSpPr>
        <p:sp>
          <p:nvSpPr>
            <p:cNvPr id="14" name="矩形 13">
              <a:extLst>
                <a:ext uri="{FF2B5EF4-FFF2-40B4-BE49-F238E27FC236}">
                  <a16:creationId xmlns:a16="http://schemas.microsoft.com/office/drawing/2014/main" id="{FA0B50D7-2EF4-1C49-8885-763A7D2B7BCA}"/>
                </a:ext>
              </a:extLst>
            </p:cNvPr>
            <p:cNvSpPr/>
            <p:nvPr>
              <p:custDataLst>
                <p:tags r:id="rId1"/>
              </p:custDataLst>
            </p:nvPr>
          </p:nvSpPr>
          <p:spPr>
            <a:xfrm>
              <a:off x="5494677" y="2924014"/>
              <a:ext cx="2518113" cy="869328"/>
            </a:xfrm>
            <a:prstGeom prst="rect">
              <a:avLst/>
            </a:prstGeom>
            <a:solidFill>
              <a:srgbClr val="DE7337"/>
            </a:solidFill>
            <a:ln>
              <a:noFill/>
            </a:ln>
          </p:spPr>
          <p:style>
            <a:lnRef idx="2">
              <a:srgbClr val="4F81BD">
                <a:shade val="50000"/>
              </a:srgbClr>
            </a:lnRef>
            <a:fillRef idx="1">
              <a:srgbClr val="4F81BD"/>
            </a:fillRef>
            <a:effectRef idx="0">
              <a:srgbClr val="4F81BD"/>
            </a:effectRef>
            <a:fontRef idx="minor">
              <a:sysClr val="window" lastClr="FFFFFF"/>
            </a:fontRef>
          </p:style>
          <p:txBody>
            <a:bodyPr vertOverflow="overflow" horzOverflow="overflow" vert="horz" wrap="square" numCol="1" spcCol="0" rtlCol="0" fromWordArt="0" anchor="ctr" anchorCtr="0" forceAA="0" compatLnSpc="1">
              <a:noAutofit/>
            </a:bodyPr>
            <a:lstStyle/>
            <a:p>
              <a:pPr lvl="0" algn="ctr"/>
              <a:r>
                <a:rPr lang="zh-CN" altLang="en-US" sz="2000" dirty="0">
                  <a:solidFill>
                    <a:schemeClr val="bg1"/>
                  </a:solidFill>
                  <a:latin typeface="微软雅黑" panose="020B0503020204020204" pitchFamily="34" charset="-122"/>
                  <a:ea typeface="微软雅黑" panose="020B0503020204020204" pitchFamily="34" charset="-122"/>
                  <a:sym typeface="+mn-ea"/>
                </a:rPr>
                <a:t>间断强化</a:t>
              </a:r>
            </a:p>
          </p:txBody>
        </p:sp>
        <p:sp>
          <p:nvSpPr>
            <p:cNvPr id="15" name="矩形 14">
              <a:extLst>
                <a:ext uri="{FF2B5EF4-FFF2-40B4-BE49-F238E27FC236}">
                  <a16:creationId xmlns:a16="http://schemas.microsoft.com/office/drawing/2014/main" id="{CED16329-24C2-924F-93B9-158E58060E0F}"/>
                </a:ext>
              </a:extLst>
            </p:cNvPr>
            <p:cNvSpPr/>
            <p:nvPr>
              <p:custDataLst>
                <p:tags r:id="rId2"/>
              </p:custDataLst>
            </p:nvPr>
          </p:nvSpPr>
          <p:spPr>
            <a:xfrm>
              <a:off x="5494677" y="3793342"/>
              <a:ext cx="2503829" cy="2266302"/>
            </a:xfrm>
            <a:prstGeom prst="rect">
              <a:avLst/>
            </a:prstGeom>
            <a:solidFill>
              <a:sysClr val="window" lastClr="FFFFFF">
                <a:alpha val="87000"/>
              </a:sysClr>
            </a:solidFill>
            <a:ln>
              <a:solidFill>
                <a:srgbClr val="9BBB59"/>
              </a:solidFill>
            </a:ln>
          </p:spPr>
          <p:style>
            <a:lnRef idx="2">
              <a:srgbClr val="4F81BD">
                <a:shade val="50000"/>
              </a:srgbClr>
            </a:lnRef>
            <a:fillRef idx="1">
              <a:srgbClr val="4F81BD"/>
            </a:fillRef>
            <a:effectRef idx="0">
              <a:srgbClr val="4F81BD"/>
            </a:effectRef>
            <a:fontRef idx="minor">
              <a:sysClr val="window" lastClr="FFFFFF"/>
            </a:fontRef>
          </p:style>
          <p:txBody>
            <a:bodyPr rtlCol="0" anchor="ctr"/>
            <a:lstStyle/>
            <a:p>
              <a:pPr algn="just">
                <a:lnSpc>
                  <a:spcPct val="150000"/>
                </a:lnSpc>
              </a:pPr>
              <a:r>
                <a:rPr lang="zh-CN" altLang="en-US" sz="1600" dirty="0">
                  <a:solidFill>
                    <a:schemeClr val="tx1"/>
                  </a:solidFill>
                  <a:latin typeface="微软雅黑" panose="020B0503020204020204" pitchFamily="34" charset="-122"/>
                  <a:ea typeface="微软雅黑" panose="020B0503020204020204" pitchFamily="34" charset="-122"/>
                  <a:sym typeface="+mn-ea"/>
                </a:rPr>
                <a:t>并非对所有行为都进行强化：固定比率的强化、可变比率的强化、固定时间间隔的强化、可变时间间隔的强化等。</a:t>
              </a:r>
            </a:p>
          </p:txBody>
        </p:sp>
      </p:grpSp>
      <p:pic>
        <p:nvPicPr>
          <p:cNvPr id="16" name="图片 50">
            <a:extLst>
              <a:ext uri="{FF2B5EF4-FFF2-40B4-BE49-F238E27FC236}">
                <a16:creationId xmlns:a16="http://schemas.microsoft.com/office/drawing/2014/main" id="{C893B15D-009F-C54D-877E-EC1FCB13C334}"/>
              </a:ext>
            </a:extLst>
          </p:cNvPr>
          <p:cNvPicPr>
            <a:picLocks noChangeAspect="1"/>
          </p:cNvPicPr>
          <p:nvPr/>
        </p:nvPicPr>
        <p:blipFill>
          <a:blip r:embed="rId6" cstate="print"/>
          <a:stretch>
            <a:fillRect/>
          </a:stretch>
        </p:blipFill>
        <p:spPr>
          <a:xfrm rot="19363910">
            <a:off x="6660849" y="3547427"/>
            <a:ext cx="720725" cy="720725"/>
          </a:xfrm>
          <a:prstGeom prst="rect">
            <a:avLst/>
          </a:prstGeom>
          <a:noFill/>
          <a:ln w="9525">
            <a:noFill/>
          </a:ln>
        </p:spPr>
      </p:pic>
    </p:spTree>
    <p:extLst>
      <p:ext uri="{BB962C8B-B14F-4D97-AF65-F5344CB8AC3E}">
        <p14:creationId xmlns:p14="http://schemas.microsoft.com/office/powerpoint/2010/main" val="18403052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29A608D1-B04F-404A-8567-E1E647F0C57F}"/>
              </a:ext>
            </a:extLst>
          </p:cNvPr>
          <p:cNvSpPr txBox="1">
            <a:spLocks/>
          </p:cNvSpPr>
          <p:nvPr/>
        </p:nvSpPr>
        <p:spPr>
          <a:xfrm>
            <a:off x="0" y="158432"/>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dirty="0"/>
              <a:t>3.</a:t>
            </a:r>
            <a:r>
              <a:rPr lang="zh-CN" altLang="en-US" sz="3200" dirty="0"/>
              <a:t> 行为强化理论</a:t>
            </a:r>
            <a:r>
              <a:rPr lang="en-US" altLang="zh-CN" sz="3200" dirty="0"/>
              <a:t>——</a:t>
            </a:r>
            <a:r>
              <a:rPr lang="zh-CN" altLang="en-US" sz="3200" dirty="0"/>
              <a:t>斯金纳</a:t>
            </a:r>
            <a:endParaRPr lang="zh-CN" altLang="en-US" sz="3200" dirty="0">
              <a:latin typeface="+mn-lt"/>
              <a:ea typeface="+mn-ea"/>
              <a:cs typeface="+mn-ea"/>
            </a:endParaRPr>
          </a:p>
        </p:txBody>
      </p:sp>
      <p:graphicFrame>
        <p:nvGraphicFramePr>
          <p:cNvPr id="10" name="图示 9">
            <a:extLst>
              <a:ext uri="{FF2B5EF4-FFF2-40B4-BE49-F238E27FC236}">
                <a16:creationId xmlns:a16="http://schemas.microsoft.com/office/drawing/2014/main" id="{89A558C2-690F-634A-A959-B903A5DDDE90}"/>
              </a:ext>
            </a:extLst>
          </p:cNvPr>
          <p:cNvGraphicFramePr/>
          <p:nvPr>
            <p:extLst>
              <p:ext uri="{D42A27DB-BD31-4B8C-83A1-F6EECF244321}">
                <p14:modId xmlns:p14="http://schemas.microsoft.com/office/powerpoint/2010/main" val="1016651997"/>
              </p:ext>
            </p:extLst>
          </p:nvPr>
        </p:nvGraphicFramePr>
        <p:xfrm>
          <a:off x="467544" y="1412776"/>
          <a:ext cx="7704856" cy="4680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1567878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16632"/>
            <a:ext cx="5755005" cy="608965"/>
          </a:xfrm>
        </p:spPr>
        <p:txBody>
          <a:bodyPr/>
          <a:lstStyle/>
          <a:p>
            <a:r>
              <a:rPr lang="en-US" altLang="zh-CN" sz="3200" dirty="0">
                <a:latin typeface="+mn-lt"/>
                <a:ea typeface="+mn-ea"/>
                <a:cs typeface="+mn-ea"/>
              </a:rPr>
              <a:t>1. </a:t>
            </a:r>
            <a:r>
              <a:rPr lang="zh-CN" altLang="en-US" sz="3200" dirty="0">
                <a:latin typeface="+mn-lt"/>
                <a:ea typeface="+mn-ea"/>
                <a:cs typeface="+mn-ea"/>
              </a:rPr>
              <a:t>人的行为过程及特点</a:t>
            </a:r>
          </a:p>
        </p:txBody>
      </p:sp>
      <p:sp>
        <p:nvSpPr>
          <p:cNvPr id="3" name="内容占位符 2"/>
          <p:cNvSpPr>
            <a:spLocks noGrp="1"/>
          </p:cNvSpPr>
          <p:nvPr>
            <p:ph idx="1"/>
          </p:nvPr>
        </p:nvSpPr>
        <p:spPr>
          <a:xfrm>
            <a:off x="179512" y="1212588"/>
            <a:ext cx="8712968" cy="4820285"/>
          </a:xfrm>
        </p:spPr>
        <p:txBody>
          <a:bodyPr/>
          <a:lstStyle/>
          <a:p>
            <a:pPr marL="0" indent="0">
              <a:lnSpc>
                <a:spcPct val="150000"/>
              </a:lnSpc>
              <a:buNone/>
            </a:pPr>
            <a:r>
              <a:rPr lang="en-US" altLang="zh-CN" sz="2000" dirty="0"/>
              <a:t>1. 1 </a:t>
            </a:r>
            <a:r>
              <a:rPr lang="zh-CN" altLang="en-US" sz="2000" dirty="0"/>
              <a:t>行为的界定</a:t>
            </a:r>
          </a:p>
          <a:p>
            <a:pPr marL="228600" indent="0" fontAlgn="auto">
              <a:lnSpc>
                <a:spcPct val="150000"/>
              </a:lnSpc>
              <a:buNone/>
              <a:extLst>
                <a:ext uri="{35155182-B16C-46BC-9424-99874614C6A1}">
                  <wpsdc:marlchars xmlns="" xmlns:wpsdc="http://www.wps.cn/officeDocument/2017/drawingmlCustomData" val="100" checksum="1487870873"/>
                </a:ext>
              </a:extLst>
            </a:pPr>
            <a:r>
              <a:rPr lang="zh-CN" altLang="en-US" sz="2000" dirty="0">
                <a:solidFill>
                  <a:srgbClr val="D34721"/>
                </a:solidFill>
              </a:rPr>
              <a:t>行为</a:t>
            </a:r>
            <a:r>
              <a:rPr lang="zh-CN" altLang="en-US" sz="2000" dirty="0"/>
              <a:t>是人类在环境影响下一切外在反应的统称。构成要素：行为主体、行为客体、行为环境、行为手段和行为结果。</a:t>
            </a:r>
          </a:p>
          <a:p>
            <a:pPr marL="228600" indent="0" fontAlgn="auto">
              <a:lnSpc>
                <a:spcPct val="150000"/>
              </a:lnSpc>
              <a:buNone/>
              <a:extLst>
                <a:ext uri="{35155182-B16C-46BC-9424-99874614C6A1}">
                  <wpsdc:marlchars xmlns="" xmlns:wpsdc="http://www.wps.cn/officeDocument/2017/drawingmlCustomData" val="100" checksum="1487870873"/>
                </a:ext>
              </a:extLst>
            </a:pPr>
            <a:r>
              <a:rPr lang="zh-CN" altLang="en-US" sz="2000" dirty="0">
                <a:solidFill>
                  <a:srgbClr val="D34721"/>
                </a:solidFill>
              </a:rPr>
              <a:t>分类</a:t>
            </a:r>
            <a:r>
              <a:rPr lang="zh-CN" altLang="en-US" sz="2000" dirty="0"/>
              <a:t>：动机性行为与非动机性行为。</a:t>
            </a:r>
            <a:endParaRPr lang="en-US" altLang="zh-CN" sz="2000" dirty="0"/>
          </a:p>
          <a:p>
            <a:pPr marL="228600" indent="0" fontAlgn="auto">
              <a:lnSpc>
                <a:spcPct val="150000"/>
              </a:lnSpc>
              <a:buNone/>
              <a:extLst>
                <a:ext uri="{35155182-B16C-46BC-9424-99874614C6A1}">
                  <wpsdc:marlchars xmlns="" xmlns:wpsdc="http://www.wps.cn/officeDocument/2017/drawingmlCustomData" val="100" checksum="1487870873"/>
                </a:ext>
              </a:extLst>
            </a:pPr>
            <a:endParaRPr lang="zh-CN" altLang="en-US" sz="2000" dirty="0"/>
          </a:p>
          <a:p>
            <a:pPr marL="228600" indent="0" fontAlgn="auto">
              <a:lnSpc>
                <a:spcPct val="150000"/>
              </a:lnSpc>
              <a:buNone/>
              <a:extLst>
                <a:ext uri="{35155182-B16C-46BC-9424-99874614C6A1}">
                  <wpsdc:marlchars xmlns="" xmlns:wpsdc="http://www.wps.cn/officeDocument/2017/drawingmlCustomData" val="100" checksum="1487870873"/>
                </a:ext>
              </a:extLst>
            </a:pPr>
            <a:r>
              <a:rPr lang="zh-CN" altLang="en-US" sz="2000" dirty="0">
                <a:sym typeface="+mn-ea"/>
              </a:rPr>
              <a:t>动机性行为的</a:t>
            </a:r>
            <a:r>
              <a:rPr lang="zh-CN" altLang="en-US" sz="2000" dirty="0">
                <a:solidFill>
                  <a:srgbClr val="D34721"/>
                </a:solidFill>
                <a:sym typeface="+mn-ea"/>
              </a:rPr>
              <a:t>三大特征</a:t>
            </a:r>
            <a:r>
              <a:rPr lang="zh-CN" altLang="en-US" sz="2000" dirty="0">
                <a:sym typeface="+mn-ea"/>
              </a:rPr>
              <a:t>：</a:t>
            </a:r>
            <a:endParaRPr lang="zh-CN" altLang="en-US" sz="2000" dirty="0"/>
          </a:p>
          <a:p>
            <a:pPr fontAlgn="auto">
              <a:lnSpc>
                <a:spcPct val="150000"/>
              </a:lnSpc>
              <a:buFont typeface="Arial" panose="020B0604020202020204" pitchFamily="34" charset="0"/>
              <a:buChar char="•"/>
            </a:pPr>
            <a:r>
              <a:rPr lang="zh-CN" altLang="en-US" sz="2000" dirty="0">
                <a:sym typeface="+mn-ea"/>
              </a:rPr>
              <a:t>具有一定的目的性、方向性及预见性；</a:t>
            </a:r>
            <a:endParaRPr lang="zh-CN" altLang="en-US" sz="2000" dirty="0"/>
          </a:p>
          <a:p>
            <a:pPr fontAlgn="auto">
              <a:lnSpc>
                <a:spcPct val="150000"/>
              </a:lnSpc>
              <a:buFont typeface="Arial" panose="020B0604020202020204" pitchFamily="34" charset="0"/>
              <a:buChar char="•"/>
            </a:pPr>
            <a:r>
              <a:rPr lang="zh-CN" altLang="en-US" sz="2000" dirty="0">
                <a:sym typeface="+mn-ea"/>
              </a:rPr>
              <a:t>与一定的客体相联系，作用于一定的对象，其结果与行为的动机、目的有一定的内在联系；</a:t>
            </a:r>
            <a:endParaRPr lang="zh-CN" altLang="en-US" sz="2000" dirty="0"/>
          </a:p>
          <a:p>
            <a:pPr fontAlgn="auto">
              <a:lnSpc>
                <a:spcPct val="150000"/>
              </a:lnSpc>
              <a:buFont typeface="Arial" panose="020B0604020202020204" pitchFamily="34" charset="0"/>
              <a:buChar char="•"/>
            </a:pPr>
            <a:r>
              <a:rPr lang="zh-CN" altLang="en-US" sz="2000" dirty="0">
                <a:sym typeface="+mn-ea"/>
              </a:rPr>
              <a:t>会受到环境的影响，是人的内在因素和外在因素相互作用的函数。</a:t>
            </a:r>
            <a:endParaRPr lang="zh-CN" altLang="en-US" sz="2000" dirty="0"/>
          </a:p>
        </p:txBody>
      </p:sp>
    </p:spTree>
    <p:extLst>
      <p:ext uri="{BB962C8B-B14F-4D97-AF65-F5344CB8AC3E}">
        <p14:creationId xmlns:p14="http://schemas.microsoft.com/office/powerpoint/2010/main" val="31185133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0584D6CC-F877-FA44-8255-A9003FCCF783}"/>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第三节 激励方法</a:t>
            </a:r>
          </a:p>
        </p:txBody>
      </p:sp>
      <p:grpSp>
        <p:nvGrpSpPr>
          <p:cNvPr id="8" name="组合 7">
            <a:extLst>
              <a:ext uri="{FF2B5EF4-FFF2-40B4-BE49-F238E27FC236}">
                <a16:creationId xmlns:a16="http://schemas.microsoft.com/office/drawing/2014/main" id="{94358F84-F716-8C49-8351-EDCF6BF070E6}"/>
              </a:ext>
            </a:extLst>
          </p:cNvPr>
          <p:cNvGrpSpPr/>
          <p:nvPr>
            <p:custDataLst>
              <p:tags r:id="rId1"/>
            </p:custDataLst>
          </p:nvPr>
        </p:nvGrpSpPr>
        <p:grpSpPr>
          <a:xfrm>
            <a:off x="940118" y="2356003"/>
            <a:ext cx="1889964" cy="2145993"/>
            <a:chOff x="1066801" y="1559958"/>
            <a:chExt cx="1933575" cy="2195511"/>
          </a:xfrm>
        </p:grpSpPr>
        <p:sp>
          <p:nvSpPr>
            <p:cNvPr id="9" name="矩形 8">
              <a:extLst>
                <a:ext uri="{FF2B5EF4-FFF2-40B4-BE49-F238E27FC236}">
                  <a16:creationId xmlns:a16="http://schemas.microsoft.com/office/drawing/2014/main" id="{33596600-53FF-F14C-A520-F2BC9DEF1930}"/>
                </a:ext>
              </a:extLst>
            </p:cNvPr>
            <p:cNvSpPr/>
            <p:nvPr>
              <p:custDataLst>
                <p:tags r:id="rId14"/>
              </p:custDataLst>
            </p:nvPr>
          </p:nvSpPr>
          <p:spPr>
            <a:xfrm>
              <a:off x="1066801" y="1559958"/>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zh-CN" altLang="en-US" sz="1600" dirty="0"/>
                <a:t>通过合理设计与适当分配工作任务来激发员工内在的工作热情。 。</a:t>
              </a:r>
            </a:p>
          </p:txBody>
        </p:sp>
        <p:sp>
          <p:nvSpPr>
            <p:cNvPr id="10" name="矩形 9">
              <a:extLst>
                <a:ext uri="{FF2B5EF4-FFF2-40B4-BE49-F238E27FC236}">
                  <a16:creationId xmlns:a16="http://schemas.microsoft.com/office/drawing/2014/main" id="{04C5FCE3-3F18-1D45-99CF-17F21FF79CE5}"/>
                </a:ext>
              </a:extLst>
            </p:cNvPr>
            <p:cNvSpPr/>
            <p:nvPr>
              <p:custDataLst>
                <p:tags r:id="rId15"/>
              </p:custDataLst>
            </p:nvPr>
          </p:nvSpPr>
          <p:spPr>
            <a:xfrm>
              <a:off x="1338581" y="3422094"/>
              <a:ext cx="1361309" cy="333375"/>
            </a:xfrm>
            <a:prstGeom prst="rect">
              <a:avLst/>
            </a:prstGeom>
            <a:solidFill>
              <a:srgbClr val="DEAB81"/>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METHOD1</a:t>
              </a:r>
              <a:endParaRPr lang="zh-CN" altLang="en-US" dirty="0" err="1">
                <a:solidFill>
                  <a:srgbClr val="FFFFFF"/>
                </a:solidFill>
              </a:endParaRPr>
            </a:p>
          </p:txBody>
        </p:sp>
        <p:sp>
          <p:nvSpPr>
            <p:cNvPr id="11" name="TextBox 3">
              <a:extLst>
                <a:ext uri="{FF2B5EF4-FFF2-40B4-BE49-F238E27FC236}">
                  <a16:creationId xmlns:a16="http://schemas.microsoft.com/office/drawing/2014/main" id="{5047CC77-17FB-804F-9C46-32FECF573141}"/>
                </a:ext>
              </a:extLst>
            </p:cNvPr>
            <p:cNvSpPr txBox="1"/>
            <p:nvPr>
              <p:custDataLst>
                <p:tags r:id="rId16"/>
              </p:custDataLst>
            </p:nvPr>
          </p:nvSpPr>
          <p:spPr>
            <a:xfrm>
              <a:off x="1066801" y="1559958"/>
              <a:ext cx="1933366" cy="397587"/>
            </a:xfrm>
            <a:prstGeom prst="rect">
              <a:avLst/>
            </a:prstGeom>
            <a:noFill/>
          </p:spPr>
          <p:txBody>
            <a:bodyPr wrap="square" rtlCol="0" anchor="ctr" anchorCtr="0">
              <a:normAutofit/>
            </a:bodyPr>
            <a:lstStyle/>
            <a:p>
              <a:pPr algn="ctr"/>
              <a:r>
                <a:rPr lang="zh-CN" altLang="en-US" dirty="0">
                  <a:solidFill>
                    <a:srgbClr val="DEAB81">
                      <a:lumMod val="75000"/>
                    </a:srgbClr>
                  </a:solidFill>
                  <a:latin typeface="Arial" panose="020B0604020202020204" pitchFamily="34" charset="0"/>
                  <a:ea typeface="黑体" panose="02010609060101010101" charset="-122"/>
                  <a:cs typeface="+mn-ea"/>
                </a:rPr>
                <a:t>工作激励</a:t>
              </a:r>
            </a:p>
          </p:txBody>
        </p:sp>
        <p:cxnSp>
          <p:nvCxnSpPr>
            <p:cNvPr id="12" name="直接连接符 7">
              <a:extLst>
                <a:ext uri="{FF2B5EF4-FFF2-40B4-BE49-F238E27FC236}">
                  <a16:creationId xmlns:a16="http://schemas.microsoft.com/office/drawing/2014/main" id="{04B24010-2463-B545-B8A3-A2A6A962BE66}"/>
                </a:ext>
              </a:extLst>
            </p:cNvPr>
            <p:cNvCxnSpPr/>
            <p:nvPr>
              <p:custDataLst>
                <p:tags r:id="rId17"/>
              </p:custDataLst>
            </p:nvPr>
          </p:nvCxnSpPr>
          <p:spPr>
            <a:xfrm>
              <a:off x="1147763" y="1957865"/>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13" name="直接连接符 8">
              <a:extLst>
                <a:ext uri="{FF2B5EF4-FFF2-40B4-BE49-F238E27FC236}">
                  <a16:creationId xmlns:a16="http://schemas.microsoft.com/office/drawing/2014/main" id="{72AC43C0-ACBD-0544-850D-DCA3F737CCA8}"/>
                </a:ext>
              </a:extLst>
            </p:cNvPr>
            <p:cNvCxnSpPr/>
            <p:nvPr>
              <p:custDataLst>
                <p:tags r:id="rId18"/>
              </p:custDataLst>
            </p:nvPr>
          </p:nvCxnSpPr>
          <p:spPr>
            <a:xfrm>
              <a:off x="1785938" y="1957865"/>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grpSp>
        <p:nvGrpSpPr>
          <p:cNvPr id="14" name="组合 13">
            <a:extLst>
              <a:ext uri="{FF2B5EF4-FFF2-40B4-BE49-F238E27FC236}">
                <a16:creationId xmlns:a16="http://schemas.microsoft.com/office/drawing/2014/main" id="{2DEA9B0E-6AF9-654F-BA51-DF9DC146166C}"/>
              </a:ext>
            </a:extLst>
          </p:cNvPr>
          <p:cNvGrpSpPr/>
          <p:nvPr>
            <p:custDataLst>
              <p:tags r:id="rId2"/>
            </p:custDataLst>
          </p:nvPr>
        </p:nvGrpSpPr>
        <p:grpSpPr>
          <a:xfrm>
            <a:off x="3444205" y="2358733"/>
            <a:ext cx="1889964" cy="2145993"/>
            <a:chOff x="4451351" y="1559958"/>
            <a:chExt cx="1933575" cy="2195511"/>
          </a:xfrm>
        </p:grpSpPr>
        <p:sp>
          <p:nvSpPr>
            <p:cNvPr id="15" name="矩形 14">
              <a:extLst>
                <a:ext uri="{FF2B5EF4-FFF2-40B4-BE49-F238E27FC236}">
                  <a16:creationId xmlns:a16="http://schemas.microsoft.com/office/drawing/2014/main" id="{5D439A6A-4AAA-654A-B47A-E31F5F9ECB7C}"/>
                </a:ext>
              </a:extLst>
            </p:cNvPr>
            <p:cNvSpPr/>
            <p:nvPr>
              <p:custDataLst>
                <p:tags r:id="rId9"/>
              </p:custDataLst>
            </p:nvPr>
          </p:nvSpPr>
          <p:spPr>
            <a:xfrm>
              <a:off x="4451351" y="1559958"/>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r>
                <a:rPr lang="zh-CN" altLang="en-US" sz="1600" dirty="0"/>
                <a:t>在正确评估员工工作产出的基础上给员工合理的奖励，以保证员工工作行为的良性循环。</a:t>
              </a:r>
            </a:p>
          </p:txBody>
        </p:sp>
        <p:sp>
          <p:nvSpPr>
            <p:cNvPr id="16" name="矩形 15">
              <a:extLst>
                <a:ext uri="{FF2B5EF4-FFF2-40B4-BE49-F238E27FC236}">
                  <a16:creationId xmlns:a16="http://schemas.microsoft.com/office/drawing/2014/main" id="{9448D365-64D4-0441-ADE0-F5247E9485E5}"/>
                </a:ext>
              </a:extLst>
            </p:cNvPr>
            <p:cNvSpPr/>
            <p:nvPr>
              <p:custDataLst>
                <p:tags r:id="rId10"/>
              </p:custDataLst>
            </p:nvPr>
          </p:nvSpPr>
          <p:spPr>
            <a:xfrm>
              <a:off x="4701284" y="3422094"/>
              <a:ext cx="1361309" cy="333375"/>
            </a:xfrm>
            <a:prstGeom prst="rect">
              <a:avLst/>
            </a:prstGeom>
            <a:solidFill>
              <a:srgbClr val="869ACD"/>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METHOD 2</a:t>
              </a:r>
              <a:endParaRPr lang="zh-CN" altLang="en-US" dirty="0" err="1">
                <a:solidFill>
                  <a:srgbClr val="FFFFFF"/>
                </a:solidFill>
              </a:endParaRPr>
            </a:p>
          </p:txBody>
        </p:sp>
        <p:sp>
          <p:nvSpPr>
            <p:cNvPr id="17" name="TextBox 15">
              <a:extLst>
                <a:ext uri="{FF2B5EF4-FFF2-40B4-BE49-F238E27FC236}">
                  <a16:creationId xmlns:a16="http://schemas.microsoft.com/office/drawing/2014/main" id="{1AEAB002-E663-8848-82BB-D872DA04CDBD}"/>
                </a:ext>
              </a:extLst>
            </p:cNvPr>
            <p:cNvSpPr txBox="1"/>
            <p:nvPr>
              <p:custDataLst>
                <p:tags r:id="rId11"/>
              </p:custDataLst>
            </p:nvPr>
          </p:nvSpPr>
          <p:spPr>
            <a:xfrm>
              <a:off x="4451351" y="1559958"/>
              <a:ext cx="1933366" cy="398887"/>
            </a:xfrm>
            <a:prstGeom prst="rect">
              <a:avLst/>
            </a:prstGeom>
            <a:noFill/>
          </p:spPr>
          <p:txBody>
            <a:bodyPr wrap="square" rtlCol="0" anchor="ctr" anchorCtr="0">
              <a:normAutofit/>
            </a:bodyPr>
            <a:lstStyle/>
            <a:p>
              <a:pPr algn="ctr"/>
              <a:r>
                <a:rPr lang="zh-CN" altLang="en-US" dirty="0">
                  <a:solidFill>
                    <a:srgbClr val="869ACD">
                      <a:lumMod val="75000"/>
                    </a:srgbClr>
                  </a:solidFill>
                  <a:latin typeface="Arial" panose="020B0604020202020204" pitchFamily="34" charset="0"/>
                  <a:ea typeface="黑体" panose="02010609060101010101" charset="-122"/>
                  <a:cs typeface="+mn-ea"/>
                </a:rPr>
                <a:t>成果激励</a:t>
              </a:r>
            </a:p>
          </p:txBody>
        </p:sp>
        <p:cxnSp>
          <p:nvCxnSpPr>
            <p:cNvPr id="18" name="直接连接符 16">
              <a:extLst>
                <a:ext uri="{FF2B5EF4-FFF2-40B4-BE49-F238E27FC236}">
                  <a16:creationId xmlns:a16="http://schemas.microsoft.com/office/drawing/2014/main" id="{BE898CB0-03F0-BA44-A474-CB226EF59C79}"/>
                </a:ext>
              </a:extLst>
            </p:cNvPr>
            <p:cNvCxnSpPr/>
            <p:nvPr>
              <p:custDataLst>
                <p:tags r:id="rId12"/>
              </p:custDataLst>
            </p:nvPr>
          </p:nvCxnSpPr>
          <p:spPr>
            <a:xfrm>
              <a:off x="4532313" y="1957865"/>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19" name="直接连接符 17">
              <a:extLst>
                <a:ext uri="{FF2B5EF4-FFF2-40B4-BE49-F238E27FC236}">
                  <a16:creationId xmlns:a16="http://schemas.microsoft.com/office/drawing/2014/main" id="{86736577-1601-5844-9EBC-E8DB65B6AFF7}"/>
                </a:ext>
              </a:extLst>
            </p:cNvPr>
            <p:cNvCxnSpPr/>
            <p:nvPr>
              <p:custDataLst>
                <p:tags r:id="rId13"/>
              </p:custDataLst>
            </p:nvPr>
          </p:nvCxnSpPr>
          <p:spPr>
            <a:xfrm>
              <a:off x="5170488" y="1957865"/>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grpSp>
        <p:nvGrpSpPr>
          <p:cNvPr id="20" name="组合 19">
            <a:extLst>
              <a:ext uri="{FF2B5EF4-FFF2-40B4-BE49-F238E27FC236}">
                <a16:creationId xmlns:a16="http://schemas.microsoft.com/office/drawing/2014/main" id="{D1231E0B-7931-1B4E-8B80-5A98CED25406}"/>
              </a:ext>
            </a:extLst>
          </p:cNvPr>
          <p:cNvGrpSpPr/>
          <p:nvPr>
            <p:custDataLst>
              <p:tags r:id="rId3"/>
            </p:custDataLst>
          </p:nvPr>
        </p:nvGrpSpPr>
        <p:grpSpPr>
          <a:xfrm>
            <a:off x="6125739" y="2358733"/>
            <a:ext cx="1889964" cy="2145993"/>
            <a:chOff x="2759076" y="3889543"/>
            <a:chExt cx="1933575" cy="2195511"/>
          </a:xfrm>
        </p:grpSpPr>
        <p:sp>
          <p:nvSpPr>
            <p:cNvPr id="21" name="矩形 20">
              <a:extLst>
                <a:ext uri="{FF2B5EF4-FFF2-40B4-BE49-F238E27FC236}">
                  <a16:creationId xmlns:a16="http://schemas.microsoft.com/office/drawing/2014/main" id="{7B08F24A-75B7-3744-BFBC-268406863277}"/>
                </a:ext>
              </a:extLst>
            </p:cNvPr>
            <p:cNvSpPr/>
            <p:nvPr>
              <p:custDataLst>
                <p:tags r:id="rId4"/>
              </p:custDataLst>
            </p:nvPr>
          </p:nvSpPr>
          <p:spPr>
            <a:xfrm>
              <a:off x="2759076" y="3889543"/>
              <a:ext cx="1933575" cy="2028824"/>
            </a:xfrm>
            <a:prstGeom prst="rect">
              <a:avLst/>
            </a:prstGeom>
            <a:solidFill>
              <a:srgbClr val="FFFFFF"/>
            </a:solidFill>
            <a:effectLst>
              <a:outerShdw blurRad="63500" sx="102000" sy="102000" algn="ctr" rotWithShape="0">
                <a:prstClr val="black">
                  <a:alpha val="40000"/>
                </a:prstClr>
              </a:outerShdw>
            </a:effectLst>
          </p:spPr>
          <p:txBody>
            <a:bodyPr rot="0" spcFirstLastPara="0" vertOverflow="overflow" horzOverflow="overflow" vert="horz" wrap="square" lIns="91440" tIns="432000" rIns="91440" bIns="144000" numCol="1" spcCol="0" rtlCol="0" fromWordArt="0" anchor="ctr" anchorCtr="0" forceAA="0" compatLnSpc="1">
              <a:normAutofit/>
            </a:bodyPr>
            <a:lstStyle/>
            <a:p>
              <a:pPr algn="just">
                <a:lnSpc>
                  <a:spcPct val="110000"/>
                </a:lnSpc>
              </a:pPr>
              <a:r>
                <a:rPr lang="zh-CN" altLang="en-US" sz="1600" dirty="0"/>
                <a:t>除工作激励、成果激励以外的其他辅助性激励方法。 。</a:t>
              </a:r>
            </a:p>
          </p:txBody>
        </p:sp>
        <p:sp>
          <p:nvSpPr>
            <p:cNvPr id="22" name="矩形 21">
              <a:extLst>
                <a:ext uri="{FF2B5EF4-FFF2-40B4-BE49-F238E27FC236}">
                  <a16:creationId xmlns:a16="http://schemas.microsoft.com/office/drawing/2014/main" id="{6AE25BD9-A9FB-B240-A28B-FD434E93B04B}"/>
                </a:ext>
              </a:extLst>
            </p:cNvPr>
            <p:cNvSpPr/>
            <p:nvPr>
              <p:custDataLst>
                <p:tags r:id="rId5"/>
              </p:custDataLst>
            </p:nvPr>
          </p:nvSpPr>
          <p:spPr>
            <a:xfrm>
              <a:off x="2991373" y="5751679"/>
              <a:ext cx="1361308" cy="333375"/>
            </a:xfrm>
            <a:prstGeom prst="rect">
              <a:avLst/>
            </a:prstGeom>
            <a:solidFill>
              <a:srgbClr val="D26078"/>
            </a:solidFill>
          </p:spPr>
          <p:txBody>
            <a:bodyPr rot="0" spcFirstLastPara="0" vertOverflow="overflow" horzOverflow="overflow" vert="horz" wrap="square" lIns="0" tIns="0" rIns="0" bIns="0" numCol="1" spcCol="0" rtlCol="0" fromWordArt="0" anchor="ctr" anchorCtr="0" forceAA="0" compatLnSpc="1">
              <a:normAutofit/>
            </a:bodyPr>
            <a:lstStyle/>
            <a:p>
              <a:pPr algn="ctr"/>
              <a:r>
                <a:rPr lang="en-US" altLang="zh-CN" dirty="0">
                  <a:solidFill>
                    <a:srgbClr val="FFFFFF"/>
                  </a:solidFill>
                </a:rPr>
                <a:t>METHOD 3</a:t>
              </a:r>
              <a:endParaRPr lang="zh-CN" altLang="en-US" dirty="0" err="1">
                <a:solidFill>
                  <a:srgbClr val="FFFFFF"/>
                </a:solidFill>
              </a:endParaRPr>
            </a:p>
          </p:txBody>
        </p:sp>
        <p:sp>
          <p:nvSpPr>
            <p:cNvPr id="23" name="TextBox 21">
              <a:extLst>
                <a:ext uri="{FF2B5EF4-FFF2-40B4-BE49-F238E27FC236}">
                  <a16:creationId xmlns:a16="http://schemas.microsoft.com/office/drawing/2014/main" id="{1FFEDA20-B7AD-9948-852C-497B486B5C3D}"/>
                </a:ext>
              </a:extLst>
            </p:cNvPr>
            <p:cNvSpPr txBox="1"/>
            <p:nvPr>
              <p:custDataLst>
                <p:tags r:id="rId6"/>
              </p:custDataLst>
            </p:nvPr>
          </p:nvSpPr>
          <p:spPr>
            <a:xfrm>
              <a:off x="2759076" y="3889543"/>
              <a:ext cx="1933366" cy="397587"/>
            </a:xfrm>
            <a:prstGeom prst="rect">
              <a:avLst/>
            </a:prstGeom>
            <a:noFill/>
          </p:spPr>
          <p:txBody>
            <a:bodyPr wrap="square" rtlCol="0" anchor="ctr" anchorCtr="0">
              <a:normAutofit/>
            </a:bodyPr>
            <a:lstStyle/>
            <a:p>
              <a:pPr algn="ctr"/>
              <a:r>
                <a:rPr lang="zh-CN" altLang="en-US" dirty="0">
                  <a:solidFill>
                    <a:srgbClr val="D26078">
                      <a:lumMod val="75000"/>
                    </a:srgbClr>
                  </a:solidFill>
                  <a:latin typeface="Arial" panose="020B0604020202020204" pitchFamily="34" charset="0"/>
                  <a:ea typeface="黑体" panose="02010609060101010101" charset="-122"/>
                  <a:cs typeface="+mn-ea"/>
                </a:rPr>
                <a:t>综合激励</a:t>
              </a:r>
            </a:p>
          </p:txBody>
        </p:sp>
        <p:cxnSp>
          <p:nvCxnSpPr>
            <p:cNvPr id="24" name="直接连接符 22">
              <a:extLst>
                <a:ext uri="{FF2B5EF4-FFF2-40B4-BE49-F238E27FC236}">
                  <a16:creationId xmlns:a16="http://schemas.microsoft.com/office/drawing/2014/main" id="{1ECE8AD1-288A-7D41-BEB5-CAAA2EFD2B62}"/>
                </a:ext>
              </a:extLst>
            </p:cNvPr>
            <p:cNvCxnSpPr/>
            <p:nvPr>
              <p:custDataLst>
                <p:tags r:id="rId7"/>
              </p:custDataLst>
            </p:nvPr>
          </p:nvCxnSpPr>
          <p:spPr>
            <a:xfrm>
              <a:off x="2840038" y="4287450"/>
              <a:ext cx="1771650" cy="0"/>
            </a:xfrm>
            <a:prstGeom prst="line">
              <a:avLst/>
            </a:prstGeom>
            <a:ln w="19050">
              <a:solidFill>
                <a:srgbClr val="FFFFFF">
                  <a:lumMod val="85000"/>
                </a:srgbClr>
              </a:solidFill>
            </a:ln>
          </p:spPr>
          <p:style>
            <a:lnRef idx="1">
              <a:srgbClr val="DEAB81"/>
            </a:lnRef>
            <a:fillRef idx="0">
              <a:srgbClr val="DEAB81"/>
            </a:fillRef>
            <a:effectRef idx="0">
              <a:srgbClr val="DEAB81"/>
            </a:effectRef>
            <a:fontRef idx="minor">
              <a:srgbClr val="5F5F5F"/>
            </a:fontRef>
          </p:style>
        </p:cxnSp>
        <p:cxnSp>
          <p:nvCxnSpPr>
            <p:cNvPr id="25" name="直接连接符 23">
              <a:extLst>
                <a:ext uri="{FF2B5EF4-FFF2-40B4-BE49-F238E27FC236}">
                  <a16:creationId xmlns:a16="http://schemas.microsoft.com/office/drawing/2014/main" id="{3BFCB9CC-3EA9-714A-967F-029786B0EF0E}"/>
                </a:ext>
              </a:extLst>
            </p:cNvPr>
            <p:cNvCxnSpPr/>
            <p:nvPr>
              <p:custDataLst>
                <p:tags r:id="rId8"/>
              </p:custDataLst>
            </p:nvPr>
          </p:nvCxnSpPr>
          <p:spPr>
            <a:xfrm>
              <a:off x="3478213" y="4287450"/>
              <a:ext cx="495300" cy="0"/>
            </a:xfrm>
            <a:prstGeom prst="line">
              <a:avLst/>
            </a:prstGeom>
            <a:ln w="38100">
              <a:solidFill>
                <a:srgbClr val="FFFFFF">
                  <a:lumMod val="65000"/>
                </a:srgbClr>
              </a:solidFill>
            </a:ln>
          </p:spPr>
          <p:style>
            <a:lnRef idx="1">
              <a:srgbClr val="DEAB81"/>
            </a:lnRef>
            <a:fillRef idx="0">
              <a:srgbClr val="DEAB81"/>
            </a:fillRef>
            <a:effectRef idx="0">
              <a:srgbClr val="DEAB81"/>
            </a:effectRef>
            <a:fontRef idx="minor">
              <a:srgbClr val="5F5F5F"/>
            </a:fontRef>
          </p:style>
        </p:cxnSp>
      </p:grpSp>
    </p:spTree>
    <p:extLst>
      <p:ext uri="{BB962C8B-B14F-4D97-AF65-F5344CB8AC3E}">
        <p14:creationId xmlns:p14="http://schemas.microsoft.com/office/powerpoint/2010/main" val="2972967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F6FB7F2F-AFF6-C146-9C1B-B78F47E0D8B9}"/>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第三节 激励方法</a:t>
            </a:r>
          </a:p>
        </p:txBody>
      </p:sp>
      <p:sp>
        <p:nvSpPr>
          <p:cNvPr id="8" name="圆角矩形 7">
            <a:extLst>
              <a:ext uri="{FF2B5EF4-FFF2-40B4-BE49-F238E27FC236}">
                <a16:creationId xmlns:a16="http://schemas.microsoft.com/office/drawing/2014/main" id="{FD304FE6-8EB4-2D4B-B0C0-B5B0312B1330}"/>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1</a:t>
            </a:r>
            <a:r>
              <a:rPr lang="zh-CN" altLang="en-US" dirty="0">
                <a:solidFill>
                  <a:schemeClr val="bg1"/>
                </a:solidFill>
              </a:rPr>
              <a:t>、工作激励</a:t>
            </a:r>
          </a:p>
        </p:txBody>
      </p:sp>
      <p:grpSp>
        <p:nvGrpSpPr>
          <p:cNvPr id="9" name="组合 8">
            <a:extLst>
              <a:ext uri="{FF2B5EF4-FFF2-40B4-BE49-F238E27FC236}">
                <a16:creationId xmlns:a16="http://schemas.microsoft.com/office/drawing/2014/main" id="{F121E38F-C530-A54C-B91D-59C158AB45C6}"/>
              </a:ext>
            </a:extLst>
          </p:cNvPr>
          <p:cNvGrpSpPr/>
          <p:nvPr/>
        </p:nvGrpSpPr>
        <p:grpSpPr>
          <a:xfrm>
            <a:off x="503916" y="2118142"/>
            <a:ext cx="2520315" cy="3041564"/>
            <a:chOff x="579120" y="2551430"/>
            <a:chExt cx="2520315" cy="3041564"/>
          </a:xfrm>
        </p:grpSpPr>
        <p:sp>
          <p:nvSpPr>
            <p:cNvPr id="10" name="矩形 9">
              <a:extLst>
                <a:ext uri="{FF2B5EF4-FFF2-40B4-BE49-F238E27FC236}">
                  <a16:creationId xmlns:a16="http://schemas.microsoft.com/office/drawing/2014/main" id="{36F31DFD-F586-B045-A76C-24CFE9B73090}"/>
                </a:ext>
              </a:extLst>
            </p:cNvPr>
            <p:cNvSpPr/>
            <p:nvPr>
              <p:custDataLst>
                <p:tags r:id="rId9"/>
              </p:custDataLst>
            </p:nvPr>
          </p:nvSpPr>
          <p:spPr>
            <a:xfrm>
              <a:off x="579120" y="3202939"/>
              <a:ext cx="2520315" cy="2390055"/>
            </a:xfrm>
            <a:prstGeom prst="rect">
              <a:avLst/>
            </a:prstGeom>
            <a:noFill/>
          </p:spPr>
          <p:txBody>
            <a:bodyPr wrap="square" tIns="180000">
              <a:normAutofit/>
            </a:bodyPr>
            <a:lstStyle/>
            <a:p>
              <a:pPr marL="285750" indent="-285750" algn="just">
                <a:buFont typeface="Arial" panose="020B0604020202020204" pitchFamily="34" charset="0"/>
                <a:buChar char="•"/>
              </a:pPr>
              <a:r>
                <a:rPr lang="zh-CN" altLang="zh-CN" sz="1600" dirty="0">
                  <a:latin typeface="黑体" panose="02010609060101010101" charset="-122"/>
                  <a:ea typeface="黑体" panose="02010609060101010101" charset="-122"/>
                </a:rPr>
                <a:t>通过扩大岗位工作的范围、增加工作岗位的职责，消除员工因从事单调乏味工作而产生的枯燥厌倦情绪，从而提高员工的劳动效率。</a:t>
              </a:r>
              <a:endParaRPr lang="en-US" altLang="zh-CN" sz="1600" dirty="0">
                <a:latin typeface="黑体" panose="02010609060101010101" charset="-122"/>
                <a:ea typeface="黑体" panose="02010609060101010101" charset="-122"/>
              </a:endParaRPr>
            </a:p>
            <a:p>
              <a:pPr marL="285750" indent="-285750" algn="just">
                <a:buFont typeface="Arial" panose="020B0604020202020204" pitchFamily="34" charset="0"/>
                <a:buChar char="•"/>
              </a:pPr>
              <a:r>
                <a:rPr lang="zh-CN" altLang="en-US" sz="1600" dirty="0">
                  <a:latin typeface="黑体" panose="02010609060101010101" charset="-122"/>
                  <a:ea typeface="黑体" panose="02010609060101010101" charset="-122"/>
                </a:rPr>
                <a:t>包括横向扩大工作、纵向扩大工作</a:t>
              </a:r>
              <a:endParaRPr lang="zh-CN" altLang="zh-CN" sz="1600" dirty="0">
                <a:latin typeface="黑体" panose="02010609060101010101" charset="-122"/>
                <a:ea typeface="黑体" panose="02010609060101010101" charset="-122"/>
              </a:endParaRPr>
            </a:p>
            <a:p>
              <a:pPr algn="just"/>
              <a:endParaRPr lang="zh-CN" altLang="en-US" sz="1600" dirty="0">
                <a:latin typeface="黑体" panose="02010609060101010101" charset="-122"/>
                <a:ea typeface="黑体" panose="02010609060101010101" charset="-122"/>
              </a:endParaRPr>
            </a:p>
          </p:txBody>
        </p:sp>
        <p:pic>
          <p:nvPicPr>
            <p:cNvPr id="11" name="图片 10">
              <a:extLst>
                <a:ext uri="{FF2B5EF4-FFF2-40B4-BE49-F238E27FC236}">
                  <a16:creationId xmlns:a16="http://schemas.microsoft.com/office/drawing/2014/main" id="{BD43CDD1-2B7B-224D-9E1E-EBC1A7E3A7D3}"/>
                </a:ext>
              </a:extLst>
            </p:cNvPr>
            <p:cNvPicPr/>
            <p:nvPr>
              <p:custDataLst>
                <p:tags r:id="rId10"/>
              </p:custDataLst>
            </p:nvPr>
          </p:nvPicPr>
          <p:blipFill rotWithShape="1">
            <a:blip r:embed="rId14" cstate="print"/>
            <a:srcRect t="50886"/>
            <a:stretch>
              <a:fillRect/>
            </a:stretch>
          </p:blipFill>
          <p:spPr>
            <a:xfrm flipH="1">
              <a:off x="579120" y="3202940"/>
              <a:ext cx="2520315" cy="135890"/>
            </a:xfrm>
            <a:prstGeom prst="rect">
              <a:avLst/>
            </a:prstGeom>
          </p:spPr>
        </p:pic>
        <p:sp>
          <p:nvSpPr>
            <p:cNvPr id="12" name="矩形 11">
              <a:extLst>
                <a:ext uri="{FF2B5EF4-FFF2-40B4-BE49-F238E27FC236}">
                  <a16:creationId xmlns:a16="http://schemas.microsoft.com/office/drawing/2014/main" id="{5EECD9ED-E131-5F47-B000-9BE2D4721864}"/>
                </a:ext>
              </a:extLst>
            </p:cNvPr>
            <p:cNvSpPr/>
            <p:nvPr>
              <p:custDataLst>
                <p:tags r:id="rId11"/>
              </p:custDataLst>
            </p:nvPr>
          </p:nvSpPr>
          <p:spPr>
            <a:xfrm>
              <a:off x="579120" y="2659380"/>
              <a:ext cx="2520315" cy="685165"/>
            </a:xfrm>
            <a:prstGeom prst="rect">
              <a:avLst/>
            </a:prstGeom>
          </p:spPr>
          <p:txBody>
            <a:bodyPr wrap="square" anchor="ctr" anchorCtr="0">
              <a:normAutofit/>
            </a:bodyPr>
            <a:lstStyle/>
            <a:p>
              <a:pPr algn="ctr"/>
              <a:r>
                <a:rPr lang="en-US" altLang="zh-CN" dirty="0">
                  <a:solidFill>
                    <a:srgbClr val="039FD7">
                      <a:lumMod val="75000"/>
                    </a:srgbClr>
                  </a:solidFill>
                  <a:latin typeface="Arial" panose="020B0604020202020204" pitchFamily="34" charset="0"/>
                  <a:ea typeface="黑体" panose="02010609060101010101" charset="-122"/>
                  <a:cs typeface="+mn-ea"/>
                </a:rPr>
                <a:t>1.1</a:t>
              </a:r>
              <a:r>
                <a:rPr lang="zh-CN" altLang="en-US" dirty="0">
                  <a:solidFill>
                    <a:srgbClr val="039FD7">
                      <a:lumMod val="75000"/>
                    </a:srgbClr>
                  </a:solidFill>
                  <a:latin typeface="Arial" panose="020B0604020202020204" pitchFamily="34" charset="0"/>
                  <a:ea typeface="黑体" panose="02010609060101010101" charset="-122"/>
                  <a:cs typeface="+mn-ea"/>
                </a:rPr>
                <a:t>工作扩大法</a:t>
              </a:r>
            </a:p>
          </p:txBody>
        </p:sp>
        <p:pic>
          <p:nvPicPr>
            <p:cNvPr id="13" name="图片 12">
              <a:extLst>
                <a:ext uri="{FF2B5EF4-FFF2-40B4-BE49-F238E27FC236}">
                  <a16:creationId xmlns:a16="http://schemas.microsoft.com/office/drawing/2014/main" id="{311EE6B5-906E-D446-AC1D-ECB04067F0C9}"/>
                </a:ext>
              </a:extLst>
            </p:cNvPr>
            <p:cNvPicPr/>
            <p:nvPr>
              <p:custDataLst>
                <p:tags r:id="rId12"/>
              </p:custDataLst>
            </p:nvPr>
          </p:nvPicPr>
          <p:blipFill rotWithShape="1">
            <a:blip r:embed="rId14" cstate="print"/>
            <a:srcRect t="50886"/>
            <a:stretch>
              <a:fillRect/>
            </a:stretch>
          </p:blipFill>
          <p:spPr>
            <a:xfrm flipH="1" flipV="1">
              <a:off x="579120" y="2551430"/>
              <a:ext cx="2520315" cy="135890"/>
            </a:xfrm>
            <a:prstGeom prst="rect">
              <a:avLst/>
            </a:prstGeom>
          </p:spPr>
        </p:pic>
      </p:grpSp>
      <p:grpSp>
        <p:nvGrpSpPr>
          <p:cNvPr id="14" name="组合 13">
            <a:extLst>
              <a:ext uri="{FF2B5EF4-FFF2-40B4-BE49-F238E27FC236}">
                <a16:creationId xmlns:a16="http://schemas.microsoft.com/office/drawing/2014/main" id="{BDE52881-4A93-474C-B3FA-AAEE7102303C}"/>
              </a:ext>
            </a:extLst>
          </p:cNvPr>
          <p:cNvGrpSpPr/>
          <p:nvPr/>
        </p:nvGrpSpPr>
        <p:grpSpPr>
          <a:xfrm>
            <a:off x="5790944" y="2118142"/>
            <a:ext cx="2903856" cy="3204149"/>
            <a:chOff x="3221660" y="2551430"/>
            <a:chExt cx="2903856" cy="3204149"/>
          </a:xfrm>
        </p:grpSpPr>
        <p:sp>
          <p:nvSpPr>
            <p:cNvPr id="15" name="矩形 14">
              <a:extLst>
                <a:ext uri="{FF2B5EF4-FFF2-40B4-BE49-F238E27FC236}">
                  <a16:creationId xmlns:a16="http://schemas.microsoft.com/office/drawing/2014/main" id="{1C1F5E26-7C87-5E44-982F-3558B474D5DF}"/>
                </a:ext>
              </a:extLst>
            </p:cNvPr>
            <p:cNvSpPr/>
            <p:nvPr>
              <p:custDataLst>
                <p:tags r:id="rId5"/>
              </p:custDataLst>
            </p:nvPr>
          </p:nvSpPr>
          <p:spPr>
            <a:xfrm>
              <a:off x="3221660" y="3197225"/>
              <a:ext cx="2903856" cy="2558354"/>
            </a:xfrm>
            <a:prstGeom prst="rect">
              <a:avLst/>
            </a:prstGeom>
            <a:noFill/>
          </p:spPr>
          <p:txBody>
            <a:bodyPr wrap="square" tIns="180000">
              <a:normAutofit/>
            </a:bodyPr>
            <a:lstStyle/>
            <a:p>
              <a:pPr marL="514350" indent="-285750" fontAlgn="auto">
                <a:buFont typeface="Arial" panose="020B0604020202020204" pitchFamily="34" charset="0"/>
                <a:buChar char="•"/>
                <a:extLst>
                  <a:ext uri="{35155182-B16C-46BC-9424-99874614C6A1}">
                    <wpsdc:marlchars xmlns:wpsdc="http://www.wps.cn/officeDocument/2017/drawingmlCustomData" xmlns="" xmlns:lc="http://schemas.openxmlformats.org/drawingml/2006/lockedCanvas" val="100" checksum="1487870873"/>
                  </a:ext>
                </a:extLst>
              </a:pPr>
              <a:r>
                <a:rPr lang="zh-CN" altLang="zh-CN" sz="1600" dirty="0">
                  <a:latin typeface="黑体" panose="02010609060101010101" charset="-122"/>
                  <a:ea typeface="黑体" panose="02010609060101010101" charset="-122"/>
                </a:rPr>
                <a:t>让员工在预定时期内变换工作岗位，使其获得不同岗位的工作经验。</a:t>
              </a:r>
              <a:endParaRPr lang="en-US" altLang="zh-CN" sz="1600" dirty="0">
                <a:latin typeface="黑体" panose="02010609060101010101" charset="-122"/>
                <a:ea typeface="黑体" panose="02010609060101010101" charset="-122"/>
              </a:endParaRPr>
            </a:p>
            <a:p>
              <a:pPr marL="514350" indent="-285750" fontAlgn="auto">
                <a:buFont typeface="Arial" panose="020B0604020202020204" pitchFamily="34" charset="0"/>
                <a:buChar char="•"/>
                <a:extLst>
                  <a:ext uri="{35155182-B16C-46BC-9424-99874614C6A1}">
                    <wpsdc:marlchars xmlns:wpsdc="http://www.wps.cn/officeDocument/2017/drawingmlCustomData" xmlns="" xmlns:lc="http://schemas.openxmlformats.org/drawingml/2006/lockedCanvas" val="100" checksum="1487870873"/>
                  </a:ext>
                </a:extLst>
              </a:pPr>
              <a:r>
                <a:rPr lang="zh-CN" altLang="en-US" sz="1600" dirty="0">
                  <a:latin typeface="黑体" panose="02010609060101010101" charset="-122"/>
                  <a:ea typeface="黑体" panose="02010609060101010101" charset="-122"/>
                </a:rPr>
                <a:t>形式：</a:t>
              </a:r>
              <a:r>
                <a:rPr lang="zh-CN" altLang="zh-CN" sz="1600" dirty="0">
                  <a:latin typeface="黑体" panose="02010609060101010101" charset="-122"/>
                  <a:ea typeface="黑体" panose="02010609060101010101" charset="-122"/>
                </a:rPr>
                <a:t>确定工作岗位的新员工轮换</a:t>
              </a:r>
              <a:r>
                <a:rPr lang="zh-CN" altLang="en-US" sz="1600" dirty="0">
                  <a:latin typeface="黑体" panose="02010609060101010101" charset="-122"/>
                  <a:ea typeface="黑体" panose="02010609060101010101" charset="-122"/>
                </a:rPr>
                <a:t>、</a:t>
              </a:r>
              <a:r>
                <a:rPr lang="zh-CN" altLang="zh-CN" sz="1600" dirty="0">
                  <a:latin typeface="黑体" panose="02010609060101010101" charset="-122"/>
                  <a:ea typeface="黑体" panose="02010609060101010101" charset="-122"/>
                </a:rPr>
                <a:t>培养多面手的老员工轮换</a:t>
              </a:r>
              <a:r>
                <a:rPr lang="zh-CN" altLang="en-US" sz="1600" dirty="0">
                  <a:latin typeface="黑体" panose="02010609060101010101" charset="-122"/>
                  <a:ea typeface="黑体" panose="02010609060101010101" charset="-122"/>
                </a:rPr>
                <a:t>、</a:t>
              </a:r>
              <a:r>
                <a:rPr lang="zh-CN" altLang="zh-CN" sz="1600" dirty="0">
                  <a:latin typeface="黑体" panose="02010609060101010101" charset="-122"/>
                  <a:ea typeface="黑体" panose="02010609060101010101" charset="-122"/>
                </a:rPr>
                <a:t>培养经营骨干的管理人员轮换</a:t>
              </a:r>
            </a:p>
            <a:p>
              <a:pPr marL="514350" indent="-285750" fontAlgn="auto">
                <a:buFont typeface="Arial" panose="020B0604020202020204" pitchFamily="34" charset="0"/>
                <a:buChar char="•"/>
                <a:extLst>
                  <a:ext uri="{35155182-B16C-46BC-9424-99874614C6A1}">
                    <wpsdc:marlchars xmlns:wpsdc="http://www.wps.cn/officeDocument/2017/drawingmlCustomData" xmlns="" xmlns:lc="http://schemas.openxmlformats.org/drawingml/2006/lockedCanvas" val="100" checksum="1487870873"/>
                  </a:ext>
                </a:extLst>
              </a:pPr>
              <a:endParaRPr lang="en-US" altLang="zh-CN" sz="1600" dirty="0">
                <a:latin typeface="黑体" panose="02010609060101010101" charset="-122"/>
                <a:ea typeface="黑体" panose="02010609060101010101" charset="-122"/>
              </a:endParaRPr>
            </a:p>
          </p:txBody>
        </p:sp>
        <p:pic>
          <p:nvPicPr>
            <p:cNvPr id="16" name="图片 15">
              <a:extLst>
                <a:ext uri="{FF2B5EF4-FFF2-40B4-BE49-F238E27FC236}">
                  <a16:creationId xmlns:a16="http://schemas.microsoft.com/office/drawing/2014/main" id="{60B04354-A0A3-D743-B647-AD16F736BB59}"/>
                </a:ext>
              </a:extLst>
            </p:cNvPr>
            <p:cNvPicPr/>
            <p:nvPr>
              <p:custDataLst>
                <p:tags r:id="rId6"/>
              </p:custDataLst>
            </p:nvPr>
          </p:nvPicPr>
          <p:blipFill rotWithShape="1">
            <a:blip r:embed="rId14" cstate="print"/>
            <a:srcRect t="50886"/>
            <a:stretch>
              <a:fillRect/>
            </a:stretch>
          </p:blipFill>
          <p:spPr>
            <a:xfrm flipH="1">
              <a:off x="3298190" y="3202940"/>
              <a:ext cx="2520315" cy="135890"/>
            </a:xfrm>
            <a:prstGeom prst="rect">
              <a:avLst/>
            </a:prstGeom>
          </p:spPr>
        </p:pic>
        <p:sp>
          <p:nvSpPr>
            <p:cNvPr id="17" name="矩形 16">
              <a:extLst>
                <a:ext uri="{FF2B5EF4-FFF2-40B4-BE49-F238E27FC236}">
                  <a16:creationId xmlns:a16="http://schemas.microsoft.com/office/drawing/2014/main" id="{41B3AA61-B839-5844-94A4-417BC7B57ED1}"/>
                </a:ext>
              </a:extLst>
            </p:cNvPr>
            <p:cNvSpPr/>
            <p:nvPr>
              <p:custDataLst>
                <p:tags r:id="rId7"/>
              </p:custDataLst>
            </p:nvPr>
          </p:nvSpPr>
          <p:spPr>
            <a:xfrm>
              <a:off x="3298825" y="2659380"/>
              <a:ext cx="2520315" cy="685165"/>
            </a:xfrm>
            <a:prstGeom prst="rect">
              <a:avLst/>
            </a:prstGeom>
          </p:spPr>
          <p:txBody>
            <a:bodyPr wrap="square" anchor="ctr" anchorCtr="0">
              <a:normAutofit/>
            </a:bodyPr>
            <a:lstStyle/>
            <a:p>
              <a:pPr algn="ctr"/>
              <a:r>
                <a:rPr lang="en-US" altLang="zh-CN" dirty="0">
                  <a:solidFill>
                    <a:srgbClr val="099BFF">
                      <a:lumMod val="75000"/>
                    </a:srgbClr>
                  </a:solidFill>
                  <a:latin typeface="Arial" panose="020B0604020202020204" pitchFamily="34" charset="0"/>
                  <a:ea typeface="黑体" panose="02010609060101010101" charset="-122"/>
                  <a:cs typeface="+mn-ea"/>
                </a:rPr>
                <a:t>1.3</a:t>
              </a:r>
              <a:r>
                <a:rPr lang="zh-CN" altLang="en-US" dirty="0">
                  <a:solidFill>
                    <a:srgbClr val="099BFF">
                      <a:lumMod val="75000"/>
                    </a:srgbClr>
                  </a:solidFill>
                  <a:latin typeface="Arial" panose="020B0604020202020204" pitchFamily="34" charset="0"/>
                  <a:ea typeface="黑体" panose="02010609060101010101" charset="-122"/>
                  <a:cs typeface="+mn-ea"/>
                </a:rPr>
                <a:t>岗位轮换法</a:t>
              </a:r>
            </a:p>
          </p:txBody>
        </p:sp>
        <p:pic>
          <p:nvPicPr>
            <p:cNvPr id="18" name="图片 17">
              <a:extLst>
                <a:ext uri="{FF2B5EF4-FFF2-40B4-BE49-F238E27FC236}">
                  <a16:creationId xmlns:a16="http://schemas.microsoft.com/office/drawing/2014/main" id="{C798C0FA-2E1D-5B4A-87B0-B8E7630AE886}"/>
                </a:ext>
              </a:extLst>
            </p:cNvPr>
            <p:cNvPicPr/>
            <p:nvPr>
              <p:custDataLst>
                <p:tags r:id="rId8"/>
              </p:custDataLst>
            </p:nvPr>
          </p:nvPicPr>
          <p:blipFill rotWithShape="1">
            <a:blip r:embed="rId14" cstate="print"/>
            <a:srcRect t="50886"/>
            <a:stretch>
              <a:fillRect/>
            </a:stretch>
          </p:blipFill>
          <p:spPr>
            <a:xfrm flipH="1" flipV="1">
              <a:off x="3298190" y="2551430"/>
              <a:ext cx="2520315" cy="135890"/>
            </a:xfrm>
            <a:prstGeom prst="rect">
              <a:avLst/>
            </a:prstGeom>
          </p:spPr>
        </p:pic>
      </p:grpSp>
      <p:grpSp>
        <p:nvGrpSpPr>
          <p:cNvPr id="19" name="组合 18">
            <a:extLst>
              <a:ext uri="{FF2B5EF4-FFF2-40B4-BE49-F238E27FC236}">
                <a16:creationId xmlns:a16="http://schemas.microsoft.com/office/drawing/2014/main" id="{1B38A741-5790-B846-84F3-8C325F99B45B}"/>
              </a:ext>
            </a:extLst>
          </p:cNvPr>
          <p:cNvGrpSpPr/>
          <p:nvPr/>
        </p:nvGrpSpPr>
        <p:grpSpPr>
          <a:xfrm>
            <a:off x="3147430" y="2163352"/>
            <a:ext cx="2520315" cy="3209864"/>
            <a:chOff x="6017895" y="2551430"/>
            <a:chExt cx="2520315" cy="3209864"/>
          </a:xfrm>
        </p:grpSpPr>
        <p:sp>
          <p:nvSpPr>
            <p:cNvPr id="20" name="矩形 19">
              <a:extLst>
                <a:ext uri="{FF2B5EF4-FFF2-40B4-BE49-F238E27FC236}">
                  <a16:creationId xmlns:a16="http://schemas.microsoft.com/office/drawing/2014/main" id="{411B4CF2-A038-314A-8BBE-E282B75EEAE8}"/>
                </a:ext>
              </a:extLst>
            </p:cNvPr>
            <p:cNvSpPr/>
            <p:nvPr>
              <p:custDataLst>
                <p:tags r:id="rId1"/>
              </p:custDataLst>
            </p:nvPr>
          </p:nvSpPr>
          <p:spPr>
            <a:xfrm>
              <a:off x="6017895" y="3202940"/>
              <a:ext cx="2520315" cy="2558354"/>
            </a:xfrm>
            <a:prstGeom prst="rect">
              <a:avLst/>
            </a:prstGeom>
            <a:noFill/>
          </p:spPr>
          <p:txBody>
            <a:bodyPr wrap="square" tIns="180000">
              <a:normAutofit lnSpcReduction="10000"/>
            </a:bodyPr>
            <a:lstStyle/>
            <a:p>
              <a:pPr marL="285750" indent="-285750" fontAlgn="auto">
                <a:buFont typeface="Arial" panose="020B0604020202020204" pitchFamily="34" charset="0"/>
                <a:buChar char="•"/>
              </a:pPr>
              <a:r>
                <a:rPr lang="zh-CN" altLang="zh-CN" sz="1600" dirty="0">
                  <a:latin typeface="黑体" panose="02010609060101010101" charset="-122"/>
                  <a:ea typeface="黑体" panose="02010609060101010101" charset="-122"/>
                </a:rPr>
                <a:t>通过增加岗位的技术和技能的含量，使工作内容更具挑战性和自主性，以满足员工更高层次的心理需求。</a:t>
              </a:r>
              <a:endParaRPr lang="en-US" altLang="zh-CN" sz="1600" dirty="0">
                <a:latin typeface="黑体" panose="02010609060101010101" charset="-122"/>
                <a:ea typeface="黑体" panose="02010609060101010101" charset="-122"/>
              </a:endParaRPr>
            </a:p>
            <a:p>
              <a:pPr marL="285750" indent="-285750" fontAlgn="auto">
                <a:buFont typeface="Arial" panose="020B0604020202020204" pitchFamily="34" charset="0"/>
                <a:buChar char="•"/>
              </a:pPr>
              <a:r>
                <a:rPr lang="zh-CN" altLang="en-US" sz="1600" dirty="0">
                  <a:latin typeface="黑体" panose="02010609060101010101" charset="-122"/>
                  <a:ea typeface="黑体" panose="02010609060101010101" charset="-122"/>
                </a:rPr>
                <a:t>包括技术多样化、工作整体性、参与管理与决策、赋予必要的自主权、注重信息的沟通与反馈</a:t>
              </a:r>
            </a:p>
            <a:p>
              <a:pPr marL="0" indent="0" fontAlgn="auto">
                <a:buNone/>
              </a:pPr>
              <a:endParaRPr lang="en-US" altLang="zh-CN" sz="1600" dirty="0"/>
            </a:p>
            <a:p>
              <a:pPr marL="0" indent="0" fontAlgn="auto">
                <a:buNone/>
              </a:pPr>
              <a:endParaRPr lang="en-US" altLang="zh-CN" sz="1600" dirty="0"/>
            </a:p>
            <a:p>
              <a:pPr marL="0" indent="0" fontAlgn="auto">
                <a:buNone/>
              </a:pPr>
              <a:endParaRPr lang="zh-CN" altLang="zh-CN" sz="1600" dirty="0"/>
            </a:p>
          </p:txBody>
        </p:sp>
        <p:pic>
          <p:nvPicPr>
            <p:cNvPr id="21" name="图片 20">
              <a:extLst>
                <a:ext uri="{FF2B5EF4-FFF2-40B4-BE49-F238E27FC236}">
                  <a16:creationId xmlns:a16="http://schemas.microsoft.com/office/drawing/2014/main" id="{22A6B169-1337-8F43-94CA-056B0121C36D}"/>
                </a:ext>
              </a:extLst>
            </p:cNvPr>
            <p:cNvPicPr/>
            <p:nvPr>
              <p:custDataLst>
                <p:tags r:id="rId2"/>
              </p:custDataLst>
            </p:nvPr>
          </p:nvPicPr>
          <p:blipFill rotWithShape="1">
            <a:blip r:embed="rId14" cstate="print"/>
            <a:srcRect t="50886"/>
            <a:stretch>
              <a:fillRect/>
            </a:stretch>
          </p:blipFill>
          <p:spPr>
            <a:xfrm flipH="1">
              <a:off x="6017895" y="3202940"/>
              <a:ext cx="2520315" cy="135890"/>
            </a:xfrm>
            <a:prstGeom prst="rect">
              <a:avLst/>
            </a:prstGeom>
          </p:spPr>
        </p:pic>
        <p:sp>
          <p:nvSpPr>
            <p:cNvPr id="22" name="矩形 21">
              <a:extLst>
                <a:ext uri="{FF2B5EF4-FFF2-40B4-BE49-F238E27FC236}">
                  <a16:creationId xmlns:a16="http://schemas.microsoft.com/office/drawing/2014/main" id="{8C6B867C-D1F0-0948-BAC7-C4E43248512E}"/>
                </a:ext>
              </a:extLst>
            </p:cNvPr>
            <p:cNvSpPr/>
            <p:nvPr>
              <p:custDataLst>
                <p:tags r:id="rId3"/>
              </p:custDataLst>
            </p:nvPr>
          </p:nvSpPr>
          <p:spPr>
            <a:xfrm>
              <a:off x="6017895" y="2659380"/>
              <a:ext cx="2520315" cy="685165"/>
            </a:xfrm>
            <a:prstGeom prst="rect">
              <a:avLst/>
            </a:prstGeom>
          </p:spPr>
          <p:txBody>
            <a:bodyPr wrap="square" anchor="ctr" anchorCtr="0">
              <a:normAutofit/>
            </a:bodyPr>
            <a:lstStyle/>
            <a:p>
              <a:pPr algn="ctr"/>
              <a:r>
                <a:rPr lang="en-US" altLang="zh-CN" dirty="0">
                  <a:solidFill>
                    <a:srgbClr val="ECC54A">
                      <a:lumMod val="75000"/>
                    </a:srgbClr>
                  </a:solidFill>
                  <a:latin typeface="Arial" panose="020B0604020202020204" pitchFamily="34" charset="0"/>
                  <a:ea typeface="黑体" panose="02010609060101010101" charset="-122"/>
                  <a:cs typeface="+mn-ea"/>
                </a:rPr>
                <a:t>1.2</a:t>
              </a:r>
              <a:r>
                <a:rPr lang="zh-CN" altLang="en-US" dirty="0">
                  <a:solidFill>
                    <a:srgbClr val="ECC54A">
                      <a:lumMod val="75000"/>
                    </a:srgbClr>
                  </a:solidFill>
                  <a:latin typeface="Arial" panose="020B0604020202020204" pitchFamily="34" charset="0"/>
                  <a:ea typeface="黑体" panose="02010609060101010101" charset="-122"/>
                  <a:cs typeface="+mn-ea"/>
                </a:rPr>
                <a:t>工作丰富法</a:t>
              </a:r>
            </a:p>
          </p:txBody>
        </p:sp>
        <p:pic>
          <p:nvPicPr>
            <p:cNvPr id="23" name="图片 22">
              <a:extLst>
                <a:ext uri="{FF2B5EF4-FFF2-40B4-BE49-F238E27FC236}">
                  <a16:creationId xmlns:a16="http://schemas.microsoft.com/office/drawing/2014/main" id="{0A73D113-A27E-EE47-AA56-EB01CEA0A084}"/>
                </a:ext>
              </a:extLst>
            </p:cNvPr>
            <p:cNvPicPr/>
            <p:nvPr>
              <p:custDataLst>
                <p:tags r:id="rId4"/>
              </p:custDataLst>
            </p:nvPr>
          </p:nvPicPr>
          <p:blipFill rotWithShape="1">
            <a:blip r:embed="rId14" cstate="print"/>
            <a:srcRect t="50886"/>
            <a:stretch>
              <a:fillRect/>
            </a:stretch>
          </p:blipFill>
          <p:spPr>
            <a:xfrm flipH="1" flipV="1">
              <a:off x="6017895" y="2551430"/>
              <a:ext cx="2520315" cy="135890"/>
            </a:xfrm>
            <a:prstGeom prst="rect">
              <a:avLst/>
            </a:prstGeom>
          </p:spPr>
        </p:pic>
      </p:grpSp>
    </p:spTree>
    <p:extLst>
      <p:ext uri="{BB962C8B-B14F-4D97-AF65-F5344CB8AC3E}">
        <p14:creationId xmlns:p14="http://schemas.microsoft.com/office/powerpoint/2010/main" val="2317222053"/>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40210" y="2090769"/>
            <a:ext cx="7886700" cy="4751705"/>
          </a:xfrm>
        </p:spPr>
        <p:txBody>
          <a:bodyPr/>
          <a:lstStyle/>
          <a:p>
            <a:pPr marL="0" indent="0" fontAlgn="auto">
              <a:buNone/>
              <a:extLst>
                <a:ext uri="{35155182-B16C-46BC-9424-99874614C6A1}">
                  <wpsdc:marlchars xmlns="" xmlns:wpsdc="http://www.wps.cn/officeDocument/2017/drawingmlCustomData" val="0" checksum="0"/>
                </a:ext>
              </a:extLst>
            </a:pPr>
            <a:r>
              <a:rPr lang="en-US" altLang="zh-CN" sz="2000" dirty="0">
                <a:solidFill>
                  <a:schemeClr val="tx1"/>
                </a:solidFill>
              </a:rPr>
              <a:t>2. 1 </a:t>
            </a:r>
            <a:r>
              <a:rPr lang="zh-CN" altLang="en-US" sz="2000" dirty="0">
                <a:solidFill>
                  <a:schemeClr val="tx1"/>
                </a:solidFill>
              </a:rPr>
              <a:t>物质激励</a:t>
            </a:r>
            <a:endParaRPr lang="en-US" altLang="zh-CN" sz="2000" dirty="0"/>
          </a:p>
          <a:p>
            <a:pPr marL="0" indent="0" fontAlgn="auto">
              <a:buNone/>
              <a:extLst>
                <a:ext uri="{35155182-B16C-46BC-9424-99874614C6A1}">
                  <wpsdc:marlchars xmlns="" xmlns:wpsdc="http://www.wps.cn/officeDocument/2017/drawingmlCustomData" val="0" checksum="0"/>
                </a:ext>
              </a:extLst>
            </a:pPr>
            <a:r>
              <a:rPr lang="zh-CN" altLang="en-US" sz="2000" dirty="0">
                <a:solidFill>
                  <a:srgbClr val="D34721"/>
                </a:solidFill>
              </a:rPr>
              <a:t>含义：</a:t>
            </a:r>
            <a:r>
              <a:rPr lang="zh-CN" sz="2000" dirty="0">
                <a:solidFill>
                  <a:schemeClr val="tx1"/>
                </a:solidFill>
              </a:rPr>
              <a:t>从满足员工的物质需要出发，对物质利益关系进行调节，从而激发员工工作积极性的激励方式。</a:t>
            </a:r>
          </a:p>
          <a:p>
            <a:pPr marL="228600" indent="0" fontAlgn="auto">
              <a:buNone/>
              <a:extLst>
                <a:ext uri="{35155182-B16C-46BC-9424-99874614C6A1}">
                  <wpsdc:marlchars xmlns="" xmlns:wpsdc="http://www.wps.cn/officeDocument/2017/drawingmlCustomData" val="100" checksum="1487870873"/>
                </a:ext>
              </a:extLst>
            </a:pPr>
            <a:endParaRPr lang="zh-CN" sz="2000" dirty="0">
              <a:solidFill>
                <a:schemeClr val="tx1"/>
              </a:solidFill>
            </a:endParaRPr>
          </a:p>
          <a:p>
            <a:pPr marL="228600" indent="0" fontAlgn="auto">
              <a:buNone/>
              <a:extLst>
                <a:ext uri="{35155182-B16C-46BC-9424-99874614C6A1}">
                  <wpsdc:marlchars xmlns="" xmlns:wpsdc="http://www.wps.cn/officeDocument/2017/drawingmlCustomData" val="100" checksum="1487870873"/>
                </a:ext>
              </a:extLst>
            </a:pPr>
            <a:endParaRPr lang="zh-CN" sz="2000" dirty="0">
              <a:solidFill>
                <a:schemeClr val="tx1"/>
              </a:solidFill>
            </a:endParaRPr>
          </a:p>
          <a:p>
            <a:pPr marL="228600" indent="0" fontAlgn="auto">
              <a:buNone/>
              <a:extLst>
                <a:ext uri="{35155182-B16C-46BC-9424-99874614C6A1}">
                  <wpsdc:marlchars xmlns="" xmlns:wpsdc="http://www.wps.cn/officeDocument/2017/drawingmlCustomData" val="100" checksum="1487870873"/>
                </a:ext>
              </a:extLst>
            </a:pPr>
            <a:r>
              <a:rPr lang="zh-CN" sz="2000" dirty="0">
                <a:solidFill>
                  <a:srgbClr val="D34721"/>
                </a:solidFill>
              </a:rPr>
              <a:t>形式：</a:t>
            </a:r>
          </a:p>
          <a:p>
            <a:pPr marL="230505" indent="-230505" fontAlgn="auto"/>
            <a:r>
              <a:rPr lang="zh-CN" sz="2000" dirty="0">
                <a:solidFill>
                  <a:schemeClr val="tx1"/>
                </a:solidFill>
              </a:rPr>
              <a:t>工资</a:t>
            </a:r>
          </a:p>
          <a:p>
            <a:pPr marL="230505" indent="-230505" fontAlgn="auto"/>
            <a:r>
              <a:rPr lang="zh-CN" sz="2000" dirty="0">
                <a:solidFill>
                  <a:schemeClr val="tx1"/>
                </a:solidFill>
              </a:rPr>
              <a:t>福利</a:t>
            </a:r>
          </a:p>
          <a:p>
            <a:pPr marL="230505" indent="-230505" fontAlgn="auto"/>
            <a:r>
              <a:rPr lang="zh-CN" sz="2000" dirty="0">
                <a:solidFill>
                  <a:schemeClr val="tx1"/>
                </a:solidFill>
              </a:rPr>
              <a:t>员工持股计划</a:t>
            </a:r>
          </a:p>
        </p:txBody>
      </p:sp>
      <p:pic>
        <p:nvPicPr>
          <p:cNvPr id="19458" name="图片 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17465" y="3442335"/>
            <a:ext cx="3493770" cy="2291080"/>
          </a:xfrm>
          <a:prstGeom prst="rect">
            <a:avLst/>
          </a:prstGeom>
          <a:noFill/>
          <a:ln w="28575">
            <a:solidFill>
              <a:schemeClr val="bg1"/>
            </a:solidFill>
            <a:miter lim="800000"/>
            <a:headEnd/>
            <a:tailEnd/>
          </a:ln>
          <a:effectLst>
            <a:outerShdw algn="ctr" rotWithShape="0">
              <a:srgbClr val="000000">
                <a:alpha val="37999"/>
              </a:srgbClr>
            </a:outerShdw>
          </a:effectLst>
          <a:extLst>
            <a:ext uri="{909E8E84-426E-40DD-AFC4-6F175D3DCCD1}">
              <a14:hiddenFill xmlns:a14="http://schemas.microsoft.com/office/drawing/2010/main">
                <a:solidFill>
                  <a:srgbClr val="FFFFFF"/>
                </a:solidFill>
              </a14:hiddenFill>
            </a:ext>
          </a:extLst>
        </p:spPr>
      </p:pic>
      <p:sp>
        <p:nvSpPr>
          <p:cNvPr id="6" name="标题 1">
            <a:extLst>
              <a:ext uri="{FF2B5EF4-FFF2-40B4-BE49-F238E27FC236}">
                <a16:creationId xmlns:a16="http://schemas.microsoft.com/office/drawing/2014/main" id="{594B2CA1-8A2A-3540-9722-EC29DD1895F4}"/>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第三节 激励方法</a:t>
            </a:r>
          </a:p>
        </p:txBody>
      </p:sp>
      <p:sp>
        <p:nvSpPr>
          <p:cNvPr id="9" name="圆角矩形 8">
            <a:extLst>
              <a:ext uri="{FF2B5EF4-FFF2-40B4-BE49-F238E27FC236}">
                <a16:creationId xmlns:a16="http://schemas.microsoft.com/office/drawing/2014/main" id="{4804BE72-3109-9C4B-B727-8E9DA15AB9BD}"/>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a:t>
            </a:r>
            <a:r>
              <a:rPr lang="zh-CN" altLang="en-US" dirty="0">
                <a:solidFill>
                  <a:schemeClr val="bg1"/>
                </a:solidFill>
              </a:rPr>
              <a:t>、物质激励</a:t>
            </a:r>
          </a:p>
        </p:txBody>
      </p:sp>
    </p:spTree>
    <p:extLst>
      <p:ext uri="{BB962C8B-B14F-4D97-AF65-F5344CB8AC3E}">
        <p14:creationId xmlns:p14="http://schemas.microsoft.com/office/powerpoint/2010/main" val="13411074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458"/>
                                        </p:tgtEl>
                                        <p:attrNameLst>
                                          <p:attrName>style.visibility</p:attrName>
                                        </p:attrNameLst>
                                      </p:cBhvr>
                                      <p:to>
                                        <p:strVal val="visible"/>
                                      </p:to>
                                    </p:set>
                                    <p:anim calcmode="lin" valueType="num">
                                      <p:cBhvr>
                                        <p:cTn id="7" dur="300" fill="hold"/>
                                        <p:tgtEl>
                                          <p:spTgt spid="19458"/>
                                        </p:tgtEl>
                                        <p:attrNameLst>
                                          <p:attrName>ppt_w</p:attrName>
                                        </p:attrNameLst>
                                      </p:cBhvr>
                                      <p:tavLst>
                                        <p:tav tm="0">
                                          <p:val>
                                            <p:fltVal val="0"/>
                                          </p:val>
                                        </p:tav>
                                        <p:tav tm="100000">
                                          <p:val>
                                            <p:strVal val="#ppt_w"/>
                                          </p:val>
                                        </p:tav>
                                      </p:tavLst>
                                    </p:anim>
                                    <p:anim calcmode="lin" valueType="num">
                                      <p:cBhvr>
                                        <p:cTn id="8" dur="300" fill="hold"/>
                                        <p:tgtEl>
                                          <p:spTgt spid="19458"/>
                                        </p:tgtEl>
                                        <p:attrNameLst>
                                          <p:attrName>ppt_h</p:attrName>
                                        </p:attrNameLst>
                                      </p:cBhvr>
                                      <p:tavLst>
                                        <p:tav tm="0">
                                          <p:val>
                                            <p:fltVal val="0"/>
                                          </p:val>
                                        </p:tav>
                                        <p:tav tm="100000">
                                          <p:val>
                                            <p:strVal val="#ppt_h"/>
                                          </p:val>
                                        </p:tav>
                                      </p:tavLst>
                                    </p:anim>
                                    <p:animEffect transition="in" filter="fade">
                                      <p:cBhvr>
                                        <p:cTn id="9" dur="300"/>
                                        <p:tgtEl>
                                          <p:spTgt spid="194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04534" y="1942309"/>
            <a:ext cx="8352928" cy="4874903"/>
          </a:xfrm>
        </p:spPr>
        <p:txBody>
          <a:bodyPr/>
          <a:lstStyle/>
          <a:p>
            <a:pPr marL="228600" indent="0" fontAlgn="auto">
              <a:buNone/>
              <a:extLst>
                <a:ext uri="{35155182-B16C-46BC-9424-99874614C6A1}">
                  <wpsdc:marlchars xmlns="" xmlns:wpsdc="http://www.wps.cn/officeDocument/2017/drawingmlCustomData" val="100" checksum="1487870873"/>
                </a:ext>
              </a:extLst>
            </a:pPr>
            <a:r>
              <a:rPr lang="en-US" altLang="zh-CN" sz="2000" dirty="0"/>
              <a:t>2</a:t>
            </a:r>
            <a:r>
              <a:rPr lang="zh-CN" altLang="en-US" sz="2000" dirty="0"/>
              <a:t>、</a:t>
            </a:r>
            <a:r>
              <a:rPr lang="en-US" altLang="zh-CN" sz="2000" dirty="0"/>
              <a:t>2</a:t>
            </a:r>
            <a:r>
              <a:rPr lang="zh-CN" altLang="en-US" sz="2000" dirty="0"/>
              <a:t>精神激励</a:t>
            </a:r>
            <a:endParaRPr lang="en-US" altLang="zh-CN" sz="2000" dirty="0"/>
          </a:p>
          <a:p>
            <a:pPr marL="228600" indent="0" fontAlgn="auto">
              <a:buNone/>
              <a:extLst>
                <a:ext uri="{35155182-B16C-46BC-9424-99874614C6A1}">
                  <wpsdc:marlchars xmlns="" xmlns:wpsdc="http://www.wps.cn/officeDocument/2017/drawingmlCustomData" val="100" checksum="1487870873"/>
                </a:ext>
              </a:extLst>
            </a:pPr>
            <a:r>
              <a:rPr lang="zh-CN" altLang="en-US" sz="2000" dirty="0">
                <a:solidFill>
                  <a:srgbClr val="D34721"/>
                </a:solidFill>
              </a:rPr>
              <a:t>含义：</a:t>
            </a:r>
            <a:r>
              <a:rPr lang="zh-CN" sz="2000" dirty="0">
                <a:solidFill>
                  <a:schemeClr val="tx1"/>
                </a:solidFill>
              </a:rPr>
              <a:t>满足员工在精神方面的需求，有别于物质激励的无形激励。</a:t>
            </a:r>
          </a:p>
        </p:txBody>
      </p:sp>
      <p:graphicFrame>
        <p:nvGraphicFramePr>
          <p:cNvPr id="8" name="表格 7"/>
          <p:cNvGraphicFramePr>
            <a:graphicFrameLocks noGrp="1"/>
          </p:cNvGraphicFramePr>
          <p:nvPr>
            <p:extLst>
              <p:ext uri="{D42A27DB-BD31-4B8C-83A1-F6EECF244321}">
                <p14:modId xmlns:p14="http://schemas.microsoft.com/office/powerpoint/2010/main" val="1783566183"/>
              </p:ext>
            </p:extLst>
          </p:nvPr>
        </p:nvGraphicFramePr>
        <p:xfrm>
          <a:off x="683568" y="2924944"/>
          <a:ext cx="7660844" cy="3360081"/>
        </p:xfrm>
        <a:graphic>
          <a:graphicData uri="http://schemas.openxmlformats.org/drawingml/2006/table">
            <a:tbl>
              <a:tblPr firstRow="1" firstCol="1" bandRow="1">
                <a:tableStyleId>{21E4AEA4-8DFA-4A89-87EB-49C32662AFE0}</a:tableStyleId>
              </a:tblPr>
              <a:tblGrid>
                <a:gridCol w="1456178">
                  <a:extLst>
                    <a:ext uri="{9D8B030D-6E8A-4147-A177-3AD203B41FA5}">
                      <a16:colId xmlns:a16="http://schemas.microsoft.com/office/drawing/2014/main" val="20000"/>
                    </a:ext>
                  </a:extLst>
                </a:gridCol>
                <a:gridCol w="3102021">
                  <a:extLst>
                    <a:ext uri="{9D8B030D-6E8A-4147-A177-3AD203B41FA5}">
                      <a16:colId xmlns:a16="http://schemas.microsoft.com/office/drawing/2014/main" val="20001"/>
                    </a:ext>
                  </a:extLst>
                </a:gridCol>
                <a:gridCol w="3102645">
                  <a:extLst>
                    <a:ext uri="{9D8B030D-6E8A-4147-A177-3AD203B41FA5}">
                      <a16:colId xmlns:a16="http://schemas.microsoft.com/office/drawing/2014/main" val="20002"/>
                    </a:ext>
                  </a:extLst>
                </a:gridCol>
              </a:tblGrid>
              <a:tr h="414098">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形式</a:t>
                      </a:r>
                    </a:p>
                  </a:txBody>
                  <a:tcPr marL="46254" marR="46254" marT="0" marB="0">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含义</a:t>
                      </a:r>
                    </a:p>
                  </a:txBody>
                  <a:tcPr marL="46254" marR="46254" marT="0" marB="0">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事例</a:t>
                      </a:r>
                    </a:p>
                  </a:txBody>
                  <a:tcPr marL="46254" marR="46254" marT="0" marB="0">
                    <a:solidFill>
                      <a:srgbClr val="DE7337"/>
                    </a:solidFill>
                  </a:tcPr>
                </a:tc>
                <a:extLst>
                  <a:ext uri="{0D108BD9-81ED-4DB2-BD59-A6C34878D82A}">
                    <a16:rowId xmlns:a16="http://schemas.microsoft.com/office/drawing/2014/main" val="10000"/>
                  </a:ext>
                </a:extLst>
              </a:tr>
              <a:tr h="1104612">
                <a:tc>
                  <a:txBody>
                    <a:bodyPr/>
                    <a:lstStyle/>
                    <a:p>
                      <a:pPr algn="ctr">
                        <a:lnSpc>
                          <a:spcPts val="2500"/>
                        </a:lnSpc>
                        <a:spcAft>
                          <a:spcPts val="0"/>
                        </a:spcAft>
                      </a:pPr>
                      <a:r>
                        <a:rPr lang="zh-CN" sz="1800" dirty="0">
                          <a:solidFill>
                            <a:schemeClr val="bg1"/>
                          </a:solidFill>
                          <a:latin typeface="微软雅黑" panose="020B0503020204020204" pitchFamily="34" charset="-122"/>
                          <a:ea typeface="微软雅黑" panose="020B0503020204020204" pitchFamily="34" charset="-122"/>
                          <a:sym typeface="+mn-ea"/>
                        </a:rPr>
                        <a:t>情感激励</a:t>
                      </a:r>
                      <a:endPar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solidFill>
                      <a:srgbClr val="DE7337"/>
                    </a:solidFill>
                  </a:tcPr>
                </a:tc>
                <a:tc>
                  <a:txBody>
                    <a:bodyPr/>
                    <a:lstStyle/>
                    <a:p>
                      <a:pPr algn="just">
                        <a:lnSpc>
                          <a:spcPts val="2500"/>
                        </a:lnSpc>
                        <a:spcAft>
                          <a:spcPts val="0"/>
                        </a:spcAft>
                      </a:pPr>
                      <a:r>
                        <a:rPr lang="zh-CN" sz="1800">
                          <a:solidFill>
                            <a:schemeClr val="tx1"/>
                          </a:solidFill>
                          <a:latin typeface="微软雅黑" panose="020B0503020204020204" pitchFamily="34" charset="-122"/>
                          <a:ea typeface="微软雅黑" panose="020B0503020204020204" pitchFamily="34" charset="-122"/>
                          <a:sym typeface="+mn-ea"/>
                        </a:rPr>
                        <a:t>以管理者与员工之间感情联系为手段的激励方式。</a:t>
                      </a:r>
                      <a:endParaRPr lang="zh-CN" sz="1800" kern="100" dirty="0">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sym typeface="+mn-ea"/>
                        </a:rPr>
                        <a:t>思想沟通、排忧解难、慰问家访、交往娱乐、批评帮助、共同劳动、民主协商。</a:t>
                      </a:r>
                    </a:p>
                  </a:txBody>
                  <a:tcPr marL="46254" marR="46254" marT="0" marB="0" anchor="ctr"/>
                </a:tc>
                <a:extLst>
                  <a:ext uri="{0D108BD9-81ED-4DB2-BD59-A6C34878D82A}">
                    <a16:rowId xmlns:a16="http://schemas.microsoft.com/office/drawing/2014/main" val="10001"/>
                  </a:ext>
                </a:extLst>
              </a:tr>
              <a:tr h="1105138">
                <a:tc>
                  <a:txBody>
                    <a:bodyPr/>
                    <a:lstStyle/>
                    <a:p>
                      <a:pPr algn="ctr">
                        <a:lnSpc>
                          <a:spcPts val="2500"/>
                        </a:lnSpc>
                        <a:spcAft>
                          <a:spcPts val="0"/>
                        </a:spcAft>
                      </a:pPr>
                      <a:r>
                        <a:rPr lang="zh-CN" sz="1800" dirty="0">
                          <a:solidFill>
                            <a:schemeClr val="bg1"/>
                          </a:solidFill>
                          <a:latin typeface="微软雅黑" panose="020B0503020204020204" pitchFamily="34" charset="-122"/>
                          <a:ea typeface="微软雅黑" panose="020B0503020204020204" pitchFamily="34" charset="-122"/>
                          <a:sym typeface="+mn-ea"/>
                        </a:rPr>
                        <a:t>荣誉激励</a:t>
                      </a:r>
                      <a:endPar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solidFill>
                      <a:srgbClr val="DE7337"/>
                    </a:solidFill>
                  </a:tcP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以激发员工追求良好声誉为手段的激励方式。</a:t>
                      </a:r>
                    </a:p>
                  </a:txBody>
                  <a:tcPr marL="46254" marR="46254" marT="0" marB="0" anchor="ct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公开表扬、员工评比、头衔名号、晋级提升、以员工的名字命名某项事物。</a:t>
                      </a:r>
                    </a:p>
                  </a:txBody>
                  <a:tcPr marL="46254" marR="46254" marT="0" marB="0" anchor="ctr"/>
                </a:tc>
                <a:extLst>
                  <a:ext uri="{0D108BD9-81ED-4DB2-BD59-A6C34878D82A}">
                    <a16:rowId xmlns:a16="http://schemas.microsoft.com/office/drawing/2014/main" val="10002"/>
                  </a:ext>
                </a:extLst>
              </a:tr>
              <a:tr h="736233">
                <a:tc>
                  <a:txBody>
                    <a:bodyPr/>
                    <a:lstStyle/>
                    <a:p>
                      <a:pPr algn="ctr">
                        <a:lnSpc>
                          <a:spcPts val="2500"/>
                        </a:lnSpc>
                        <a:spcAft>
                          <a:spcPts val="0"/>
                        </a:spcAft>
                      </a:pPr>
                      <a:r>
                        <a:rPr lang="zh-CN" sz="1800" dirty="0">
                          <a:solidFill>
                            <a:schemeClr val="bg1"/>
                          </a:solidFill>
                          <a:latin typeface="微软雅黑" panose="020B0503020204020204" pitchFamily="34" charset="-122"/>
                          <a:ea typeface="微软雅黑" panose="020B0503020204020204" pitchFamily="34" charset="-122"/>
                          <a:sym typeface="+mn-ea"/>
                        </a:rPr>
                        <a:t>信任激励</a:t>
                      </a:r>
                      <a:endPar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solidFill>
                      <a:srgbClr val="DE7337"/>
                    </a:solidFill>
                  </a:tcP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建立在上级对下级理解和信任基础上的激励方式。</a:t>
                      </a:r>
                    </a:p>
                  </a:txBody>
                  <a:tcPr marL="46254" marR="46254" marT="0" marB="0" anchor="ct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授予实权、委以重任、允许犯错。</a:t>
                      </a:r>
                    </a:p>
                  </a:txBody>
                  <a:tcPr marL="46254" marR="46254" marT="0" marB="0" anchor="ctr"/>
                </a:tc>
                <a:extLst>
                  <a:ext uri="{0D108BD9-81ED-4DB2-BD59-A6C34878D82A}">
                    <a16:rowId xmlns:a16="http://schemas.microsoft.com/office/drawing/2014/main" val="10003"/>
                  </a:ext>
                </a:extLst>
              </a:tr>
            </a:tbl>
          </a:graphicData>
        </a:graphic>
      </p:graphicFrame>
      <p:sp>
        <p:nvSpPr>
          <p:cNvPr id="6" name="标题 1">
            <a:extLst>
              <a:ext uri="{FF2B5EF4-FFF2-40B4-BE49-F238E27FC236}">
                <a16:creationId xmlns:a16="http://schemas.microsoft.com/office/drawing/2014/main" id="{1266DB3B-3464-9C45-91AF-5712C65488BB}"/>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第三节 激励方法</a:t>
            </a:r>
          </a:p>
        </p:txBody>
      </p:sp>
      <p:sp>
        <p:nvSpPr>
          <p:cNvPr id="9" name="圆角矩形 8">
            <a:extLst>
              <a:ext uri="{FF2B5EF4-FFF2-40B4-BE49-F238E27FC236}">
                <a16:creationId xmlns:a16="http://schemas.microsoft.com/office/drawing/2014/main" id="{2A45E4B9-8F3F-5241-BB22-B486C738AAE7}"/>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a:t>
            </a:r>
            <a:r>
              <a:rPr lang="zh-CN" altLang="en-US" dirty="0">
                <a:solidFill>
                  <a:schemeClr val="bg1"/>
                </a:solidFill>
              </a:rPr>
              <a:t>、物质激励</a:t>
            </a:r>
          </a:p>
        </p:txBody>
      </p:sp>
    </p:spTree>
    <p:extLst>
      <p:ext uri="{BB962C8B-B14F-4D97-AF65-F5344CB8AC3E}">
        <p14:creationId xmlns:p14="http://schemas.microsoft.com/office/powerpoint/2010/main" val="2366518189"/>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内容占位符 7"/>
          <p:cNvGraphicFramePr>
            <a:graphicFrameLocks noGrp="1"/>
          </p:cNvGraphicFramePr>
          <p:nvPr>
            <p:ph idx="1"/>
            <p:extLst>
              <p:ext uri="{D42A27DB-BD31-4B8C-83A1-F6EECF244321}">
                <p14:modId xmlns:p14="http://schemas.microsoft.com/office/powerpoint/2010/main" val="430973593"/>
              </p:ext>
            </p:extLst>
          </p:nvPr>
        </p:nvGraphicFramePr>
        <p:xfrm>
          <a:off x="628650" y="2052108"/>
          <a:ext cx="7900670" cy="4329220"/>
        </p:xfrm>
        <a:graphic>
          <a:graphicData uri="http://schemas.openxmlformats.org/drawingml/2006/table">
            <a:tbl>
              <a:tblPr firstRow="1" firstCol="1" bandRow="1">
                <a:tableStyleId>{21E4AEA4-8DFA-4A89-87EB-49C32662AFE0}</a:tableStyleId>
              </a:tblPr>
              <a:tblGrid>
                <a:gridCol w="1677878">
                  <a:extLst>
                    <a:ext uri="{9D8B030D-6E8A-4147-A177-3AD203B41FA5}">
                      <a16:colId xmlns:a16="http://schemas.microsoft.com/office/drawing/2014/main" val="20000"/>
                    </a:ext>
                  </a:extLst>
                </a:gridCol>
                <a:gridCol w="6222792">
                  <a:extLst>
                    <a:ext uri="{9D8B030D-6E8A-4147-A177-3AD203B41FA5}">
                      <a16:colId xmlns:a16="http://schemas.microsoft.com/office/drawing/2014/main" val="20001"/>
                    </a:ext>
                  </a:extLst>
                </a:gridCol>
              </a:tblGrid>
              <a:tr h="584804">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形式</a:t>
                      </a:r>
                    </a:p>
                  </a:txBody>
                  <a:tcPr marL="46254" marR="46254" marT="0" marB="0">
                    <a:solidFill>
                      <a:srgbClr val="DE7337"/>
                    </a:solidFill>
                  </a:tcPr>
                </a:tc>
                <a:tc>
                  <a:txBody>
                    <a:bodyPr/>
                    <a:lstStyle/>
                    <a:p>
                      <a:pPr algn="ctr">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含义</a:t>
                      </a:r>
                    </a:p>
                  </a:txBody>
                  <a:tcPr marL="46254" marR="46254" marT="0" marB="0">
                    <a:solidFill>
                      <a:srgbClr val="DE7337"/>
                    </a:solidFill>
                  </a:tcPr>
                </a:tc>
                <a:extLst>
                  <a:ext uri="{0D108BD9-81ED-4DB2-BD59-A6C34878D82A}">
                    <a16:rowId xmlns:a16="http://schemas.microsoft.com/office/drawing/2014/main" val="10000"/>
                  </a:ext>
                </a:extLst>
              </a:tr>
              <a:tr h="1148564">
                <a:tc>
                  <a:txBody>
                    <a:bodyPr/>
                    <a:lstStyle/>
                    <a:p>
                      <a:pPr algn="ctr">
                        <a:lnSpc>
                          <a:spcPts val="2500"/>
                        </a:lnSpc>
                        <a:spcAft>
                          <a:spcPts val="0"/>
                        </a:spcAft>
                      </a:pPr>
                      <a:r>
                        <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rPr>
                        <a:t>榜样激励</a:t>
                      </a:r>
                    </a:p>
                  </a:txBody>
                  <a:tcPr marL="46254" marR="46254" marT="0" marB="0" anchor="ctr">
                    <a:solidFill>
                      <a:srgbClr val="DE7337"/>
                    </a:solidFill>
                  </a:tcPr>
                </a:tc>
                <a:tc>
                  <a:txBody>
                    <a:bodyPr/>
                    <a:lstStyle/>
                    <a:p>
                      <a:pPr algn="just">
                        <a:lnSpc>
                          <a:spcPts val="2500"/>
                        </a:lnSpc>
                        <a:spcAft>
                          <a:spcPts val="0"/>
                        </a:spcAft>
                      </a:pPr>
                      <a:r>
                        <a:rPr lang="zh-CN" sz="1800">
                          <a:solidFill>
                            <a:schemeClr val="tx1"/>
                          </a:solidFill>
                          <a:latin typeface="微软雅黑" panose="020B0503020204020204" pitchFamily="34" charset="-122"/>
                          <a:ea typeface="微软雅黑" panose="020B0503020204020204" pitchFamily="34" charset="-122"/>
                          <a:sym typeface="+mn-ea"/>
                        </a:rPr>
                        <a:t>组织选择内部做法先进、成绩突出的个人或集体加以肯定和表扬，并要求其他个人或集体向其学习。</a:t>
                      </a:r>
                    </a:p>
                  </a:txBody>
                  <a:tcPr marL="46254" marR="46254" marT="0" marB="0" anchor="ctr"/>
                </a:tc>
                <a:extLst>
                  <a:ext uri="{0D108BD9-81ED-4DB2-BD59-A6C34878D82A}">
                    <a16:rowId xmlns:a16="http://schemas.microsoft.com/office/drawing/2014/main" val="10001"/>
                  </a:ext>
                </a:extLst>
              </a:tr>
              <a:tr h="1148564">
                <a:tc>
                  <a:txBody>
                    <a:bodyPr/>
                    <a:lstStyle/>
                    <a:p>
                      <a:pPr algn="ctr">
                        <a:lnSpc>
                          <a:spcPts val="2500"/>
                        </a:lnSpc>
                        <a:spcAft>
                          <a:spcPts val="0"/>
                        </a:spcAft>
                      </a:pPr>
                      <a:r>
                        <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rPr>
                        <a:t>危机激励</a:t>
                      </a:r>
                    </a:p>
                  </a:txBody>
                  <a:tcPr marL="46254" marR="46254" marT="0" marB="0" anchor="ctr">
                    <a:solidFill>
                      <a:srgbClr val="DE7337"/>
                    </a:solidFill>
                  </a:tcP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组织通过不断地向员工灌输危机观念，让员工明白生存环境的艰难，以及由此可能对员工自身工作、生活带来的不利影响，进而激发员工自发努力工作。</a:t>
                      </a:r>
                    </a:p>
                  </a:txBody>
                  <a:tcPr marL="46254" marR="46254" marT="0" marB="0" anchor="ctr"/>
                </a:tc>
                <a:extLst>
                  <a:ext uri="{0D108BD9-81ED-4DB2-BD59-A6C34878D82A}">
                    <a16:rowId xmlns:a16="http://schemas.microsoft.com/office/drawing/2014/main" val="10002"/>
                  </a:ext>
                </a:extLst>
              </a:tr>
              <a:tr h="765893">
                <a:tc>
                  <a:txBody>
                    <a:bodyPr/>
                    <a:lstStyle/>
                    <a:p>
                      <a:pPr algn="ctr">
                        <a:lnSpc>
                          <a:spcPts val="2500"/>
                        </a:lnSpc>
                        <a:spcAft>
                          <a:spcPts val="0"/>
                        </a:spcAft>
                      </a:pPr>
                      <a:r>
                        <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rPr>
                        <a:t>培训激励</a:t>
                      </a:r>
                    </a:p>
                  </a:txBody>
                  <a:tcPr marL="46254" marR="46254" marT="0" marB="0" anchor="ctr">
                    <a:solidFill>
                      <a:srgbClr val="DE7337"/>
                    </a:solidFill>
                  </a:tcPr>
                </a:tc>
                <a:tc>
                  <a:txBody>
                    <a:bodyPr/>
                    <a:lstStyle/>
                    <a:p>
                      <a:pPr algn="just">
                        <a:lnSpc>
                          <a:spcPts val="2500"/>
                        </a:lnSpc>
                        <a:spcAft>
                          <a:spcPts val="0"/>
                        </a:spcAft>
                      </a:pPr>
                      <a:r>
                        <a:rPr lang="zh-CN" sz="1800" kern="100" dirty="0">
                          <a:effectLst/>
                          <a:latin typeface="微软雅黑" panose="020B0503020204020204" pitchFamily="34" charset="-122"/>
                          <a:ea typeface="微软雅黑" panose="020B0503020204020204" pitchFamily="34" charset="-122"/>
                          <a:cs typeface="宋体" panose="02010600030101010101" pitchFamily="2" charset="-122"/>
                        </a:rPr>
                        <a:t>组织通过为员工提供定期或不定期的培训和教育，以满足员工渴望学习、渴望成长的需要。</a:t>
                      </a:r>
                    </a:p>
                  </a:txBody>
                  <a:tcPr marL="46254" marR="46254" marT="0" marB="0" anchor="ctr"/>
                </a:tc>
                <a:extLst>
                  <a:ext uri="{0D108BD9-81ED-4DB2-BD59-A6C34878D82A}">
                    <a16:rowId xmlns:a16="http://schemas.microsoft.com/office/drawing/2014/main" val="10003"/>
                  </a:ext>
                </a:extLst>
              </a:tr>
              <a:tr h="681395">
                <a:tc>
                  <a:txBody>
                    <a:bodyPr/>
                    <a:lstStyle/>
                    <a:p>
                      <a:pPr algn="ctr">
                        <a:lnSpc>
                          <a:spcPts val="2500"/>
                        </a:lnSpc>
                        <a:spcAft>
                          <a:spcPts val="0"/>
                        </a:spcAft>
                        <a:buNone/>
                      </a:pPr>
                      <a:r>
                        <a:rPr lang="zh-CN"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rPr>
                        <a:t>环境激励</a:t>
                      </a:r>
                      <a:endParaRPr lang="zh-CN" altLang="en-US" sz="1800" kern="100" dirty="0">
                        <a:solidFill>
                          <a:schemeClr val="bg1"/>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a:txBody>
                  <a:tcPr marL="46254" marR="46254" marT="0" marB="0" anchor="ctr">
                    <a:solidFill>
                      <a:srgbClr val="DE7337"/>
                    </a:solidFill>
                  </a:tcPr>
                </a:tc>
                <a:tc>
                  <a:txBody>
                    <a:bodyPr/>
                    <a:lstStyle/>
                    <a:p>
                      <a:pPr algn="just">
                        <a:lnSpc>
                          <a:spcPts val="2500"/>
                        </a:lnSpc>
                        <a:spcAft>
                          <a:spcPts val="0"/>
                        </a:spcAft>
                        <a:buNone/>
                      </a:pPr>
                      <a:r>
                        <a:rPr lang="zh-CN" altLang="en-US" sz="1800" kern="100" dirty="0">
                          <a:effectLst/>
                          <a:latin typeface="微软雅黑" panose="020B0503020204020204" pitchFamily="34" charset="-122"/>
                          <a:ea typeface="微软雅黑" panose="020B0503020204020204" pitchFamily="34" charset="-122"/>
                          <a:cs typeface="宋体" panose="02010600030101010101" pitchFamily="2" charset="-122"/>
                        </a:rPr>
                        <a:t>组织通过改善政治环境、工作环境、生活环境和人际环境，从而使员工在工作过程中心情舒畅、精神饱满。</a:t>
                      </a:r>
                    </a:p>
                  </a:txBody>
                  <a:tcPr marL="46254" marR="46254" marT="0" marB="0" anchor="ctr"/>
                </a:tc>
                <a:extLst>
                  <a:ext uri="{0D108BD9-81ED-4DB2-BD59-A6C34878D82A}">
                    <a16:rowId xmlns:a16="http://schemas.microsoft.com/office/drawing/2014/main" val="10004"/>
                  </a:ext>
                </a:extLst>
              </a:tr>
            </a:tbl>
          </a:graphicData>
        </a:graphic>
      </p:graphicFrame>
      <p:sp>
        <p:nvSpPr>
          <p:cNvPr id="5" name="标题 1">
            <a:extLst>
              <a:ext uri="{FF2B5EF4-FFF2-40B4-BE49-F238E27FC236}">
                <a16:creationId xmlns:a16="http://schemas.microsoft.com/office/drawing/2014/main" id="{7C93C407-2C5D-6049-B151-7C1BF0F5725A}"/>
              </a:ext>
            </a:extLst>
          </p:cNvPr>
          <p:cNvSpPr txBox="1">
            <a:spLocks/>
          </p:cNvSpPr>
          <p:nvPr/>
        </p:nvSpPr>
        <p:spPr bwMode="auto">
          <a:xfrm>
            <a:off x="0" y="165947"/>
            <a:ext cx="7993062" cy="83661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zh-CN" altLang="en-US" dirty="0">
                <a:latin typeface="+mn-lt"/>
                <a:ea typeface="+mn-ea"/>
                <a:cs typeface="+mn-ea"/>
              </a:rPr>
              <a:t>第三节 激励方法</a:t>
            </a:r>
          </a:p>
        </p:txBody>
      </p:sp>
      <p:sp>
        <p:nvSpPr>
          <p:cNvPr id="9" name="圆角矩形 8">
            <a:extLst>
              <a:ext uri="{FF2B5EF4-FFF2-40B4-BE49-F238E27FC236}">
                <a16:creationId xmlns:a16="http://schemas.microsoft.com/office/drawing/2014/main" id="{A1028AA0-802A-2C49-96D9-C565D9A6AFE4}"/>
              </a:ext>
            </a:extLst>
          </p:cNvPr>
          <p:cNvSpPr/>
          <p:nvPr/>
        </p:nvSpPr>
        <p:spPr>
          <a:xfrm>
            <a:off x="323528" y="1337646"/>
            <a:ext cx="4482373" cy="450366"/>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3</a:t>
            </a:r>
            <a:r>
              <a:rPr lang="zh-CN" altLang="en-US" dirty="0">
                <a:solidFill>
                  <a:schemeClr val="bg1"/>
                </a:solidFill>
              </a:rPr>
              <a:t>、综合激励</a:t>
            </a:r>
          </a:p>
        </p:txBody>
      </p:sp>
    </p:spTree>
    <p:extLst>
      <p:ext uri="{BB962C8B-B14F-4D97-AF65-F5344CB8AC3E}">
        <p14:creationId xmlns:p14="http://schemas.microsoft.com/office/powerpoint/2010/main" val="3220866549"/>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p:cNvSpPr>
            <a:spLocks noGrp="1"/>
          </p:cNvSpPr>
          <p:nvPr>
            <p:ph type="title"/>
          </p:nvPr>
        </p:nvSpPr>
        <p:spPr>
          <a:xfrm>
            <a:off x="352987" y="188640"/>
            <a:ext cx="5755217" cy="778931"/>
          </a:xfrm>
        </p:spPr>
        <p:txBody>
          <a:bodyPr>
            <a:normAutofit/>
          </a:bodyPr>
          <a:lstStyle/>
          <a:p>
            <a:r>
              <a:rPr lang="zh-CN" altLang="en-US" sz="2400" b="1" dirty="0"/>
              <a:t>思考题</a:t>
            </a:r>
          </a:p>
        </p:txBody>
      </p:sp>
      <p:sp>
        <p:nvSpPr>
          <p:cNvPr id="3" name="文本框 2"/>
          <p:cNvSpPr txBox="1"/>
          <p:nvPr/>
        </p:nvSpPr>
        <p:spPr>
          <a:xfrm>
            <a:off x="352986" y="1720840"/>
            <a:ext cx="8251461" cy="1705403"/>
          </a:xfrm>
          <a:prstGeom prst="rect">
            <a:avLst/>
          </a:prstGeom>
          <a:noFill/>
        </p:spPr>
        <p:txBody>
          <a:bodyPr wrap="square" rtlCol="0">
            <a:spAutoFit/>
          </a:bodyPr>
          <a:lstStyle/>
          <a:p>
            <a:pPr lvl="0" indent="457200">
              <a:lnSpc>
                <a:spcPct val="150000"/>
              </a:lnSpc>
            </a:pPr>
            <a:r>
              <a:rPr lang="en-US" altLang="zh-CN" dirty="0">
                <a:solidFill>
                  <a:prstClr val="black"/>
                </a:solidFill>
                <a:latin typeface="微软雅黑" panose="020B0503020204020204" pitchFamily="34" charset="-122"/>
                <a:ea typeface="微软雅黑" panose="020B0503020204020204" pitchFamily="34" charset="-122"/>
              </a:rPr>
              <a:t>1. </a:t>
            </a:r>
            <a:r>
              <a:rPr lang="zh-CN" altLang="en-US" dirty="0">
                <a:solidFill>
                  <a:prstClr val="black"/>
                </a:solidFill>
                <a:latin typeface="微软雅黑" panose="020B0503020204020204" pitchFamily="34" charset="-122"/>
                <a:ea typeface="微软雅黑" panose="020B0503020204020204" pitchFamily="34" charset="-122"/>
              </a:rPr>
              <a:t>激励有哪些特征？试作简单说明。</a:t>
            </a:r>
          </a:p>
          <a:p>
            <a:pPr lvl="0" indent="457200">
              <a:lnSpc>
                <a:spcPct val="150000"/>
              </a:lnSpc>
            </a:pPr>
            <a:r>
              <a:rPr lang="en-US" altLang="zh-CN" dirty="0">
                <a:solidFill>
                  <a:prstClr val="black"/>
                </a:solidFill>
                <a:latin typeface="微软雅黑" panose="020B0503020204020204" pitchFamily="34" charset="-122"/>
                <a:ea typeface="微软雅黑" panose="020B0503020204020204" pitchFamily="34" charset="-122"/>
              </a:rPr>
              <a:t>2. </a:t>
            </a:r>
            <a:r>
              <a:rPr lang="zh-CN" altLang="en-US" dirty="0">
                <a:solidFill>
                  <a:prstClr val="black"/>
                </a:solidFill>
                <a:latin typeface="微软雅黑" panose="020B0503020204020204" pitchFamily="34" charset="-122"/>
                <a:ea typeface="微软雅黑" panose="020B0503020204020204" pitchFamily="34" charset="-122"/>
              </a:rPr>
              <a:t>当下主要的激励理论有哪些？</a:t>
            </a:r>
          </a:p>
          <a:p>
            <a:pPr lvl="0" indent="457200">
              <a:lnSpc>
                <a:spcPct val="150000"/>
              </a:lnSpc>
            </a:pPr>
            <a:r>
              <a:rPr lang="en-US" altLang="zh-CN" dirty="0">
                <a:solidFill>
                  <a:prstClr val="black"/>
                </a:solidFill>
                <a:latin typeface="微软雅黑" panose="020B0503020204020204" pitchFamily="34" charset="-122"/>
                <a:ea typeface="微软雅黑" panose="020B0503020204020204" pitchFamily="34" charset="-122"/>
              </a:rPr>
              <a:t>3. </a:t>
            </a:r>
            <a:r>
              <a:rPr lang="zh-CN" altLang="en-US" dirty="0">
                <a:solidFill>
                  <a:prstClr val="black"/>
                </a:solidFill>
                <a:latin typeface="微软雅黑" panose="020B0503020204020204" pitchFamily="34" charset="-122"/>
                <a:ea typeface="微软雅黑" panose="020B0503020204020204" pitchFamily="34" charset="-122"/>
              </a:rPr>
              <a:t>不同激励方式在管理实践中有哪些优缺点？</a:t>
            </a:r>
          </a:p>
          <a:p>
            <a:pPr lvl="0" indent="457200">
              <a:lnSpc>
                <a:spcPct val="150000"/>
              </a:lnSpc>
            </a:pPr>
            <a:r>
              <a:rPr lang="en-US" altLang="zh-CN" dirty="0">
                <a:solidFill>
                  <a:prstClr val="black"/>
                </a:solidFill>
                <a:latin typeface="微软雅黑" panose="020B0503020204020204" pitchFamily="34" charset="-122"/>
                <a:ea typeface="微软雅黑" panose="020B0503020204020204" pitchFamily="34" charset="-122"/>
              </a:rPr>
              <a:t>4. </a:t>
            </a:r>
            <a:r>
              <a:rPr lang="zh-CN" altLang="en-US" dirty="0">
                <a:solidFill>
                  <a:prstClr val="black"/>
                </a:solidFill>
                <a:latin typeface="微软雅黑" panose="020B0503020204020204" pitchFamily="34" charset="-122"/>
                <a:ea typeface="微软雅黑" panose="020B0503020204020204" pitchFamily="34" charset="-122"/>
              </a:rPr>
              <a:t>如何提高激励在管理实践中的作用？试举例说明。</a:t>
            </a:r>
          </a:p>
        </p:txBody>
      </p:sp>
    </p:spTree>
    <p:extLst>
      <p:ext uri="{BB962C8B-B14F-4D97-AF65-F5344CB8AC3E}">
        <p14:creationId xmlns:p14="http://schemas.microsoft.com/office/powerpoint/2010/main" val="2646482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504950"/>
            <a:ext cx="7886700" cy="4751705"/>
          </a:xfrm>
        </p:spPr>
        <p:txBody>
          <a:bodyPr/>
          <a:lstStyle/>
          <a:p>
            <a:pPr marL="0" indent="0">
              <a:buNone/>
            </a:pPr>
            <a:r>
              <a:rPr lang="en-US" altLang="zh-CN" sz="2000" dirty="0"/>
              <a:t>1. 2 </a:t>
            </a:r>
            <a:r>
              <a:rPr lang="zh-CN" altLang="en-US" sz="2000" dirty="0"/>
              <a:t>动机性行为的过程</a:t>
            </a:r>
          </a:p>
        </p:txBody>
      </p:sp>
      <p:pic>
        <p:nvPicPr>
          <p:cNvPr id="104" name="图片 78" descr="D:\tl\word\马工程-管理学0-图eps\eps\1001.tif"/>
          <p:cNvPicPr>
            <a:picLocks noChangeAspect="1" noChangeArrowheads="1"/>
          </p:cNvPicPr>
          <p:nvPr/>
        </p:nvPicPr>
        <p:blipFill>
          <a:blip r:embed="rId17" cstate="print"/>
          <a:srcRect l="-2826" t="-6855" r="-2508" b="-8318"/>
          <a:stretch>
            <a:fillRect/>
          </a:stretch>
        </p:blipFill>
        <p:spPr>
          <a:xfrm>
            <a:off x="971600" y="1772816"/>
            <a:ext cx="7128792" cy="2411095"/>
          </a:xfrm>
          <a:prstGeom prst="rect">
            <a:avLst/>
          </a:prstGeom>
          <a:noFill/>
          <a:ln w="9525">
            <a:noFill/>
            <a:miter lim="800000"/>
            <a:headEnd/>
            <a:tailEnd/>
          </a:ln>
        </p:spPr>
      </p:pic>
      <p:sp>
        <p:nvSpPr>
          <p:cNvPr id="8" name="标题 1">
            <a:extLst>
              <a:ext uri="{FF2B5EF4-FFF2-40B4-BE49-F238E27FC236}">
                <a16:creationId xmlns:a16="http://schemas.microsoft.com/office/drawing/2014/main" id="{AE20F5BB-8DD9-8840-8AEE-AED4A64198AF}"/>
              </a:ext>
            </a:extLst>
          </p:cNvPr>
          <p:cNvSpPr>
            <a:spLocks noGrp="1"/>
          </p:cNvSpPr>
          <p:nvPr>
            <p:ph type="title"/>
          </p:nvPr>
        </p:nvSpPr>
        <p:spPr>
          <a:xfrm>
            <a:off x="0" y="116632"/>
            <a:ext cx="5755005" cy="608965"/>
          </a:xfrm>
        </p:spPr>
        <p:txBody>
          <a:bodyPr/>
          <a:lstStyle/>
          <a:p>
            <a:r>
              <a:rPr lang="en-US" altLang="zh-CN" sz="3200" dirty="0">
                <a:latin typeface="+mn-lt"/>
                <a:ea typeface="+mn-ea"/>
                <a:cs typeface="+mn-ea"/>
              </a:rPr>
              <a:t>1. </a:t>
            </a:r>
            <a:r>
              <a:rPr lang="zh-CN" altLang="en-US" sz="3200" dirty="0">
                <a:latin typeface="+mn-lt"/>
                <a:ea typeface="+mn-ea"/>
                <a:cs typeface="+mn-ea"/>
              </a:rPr>
              <a:t>人的行为过程及特点</a:t>
            </a:r>
          </a:p>
        </p:txBody>
      </p:sp>
      <p:sp>
        <p:nvSpPr>
          <p:cNvPr id="7" name="矩形 6">
            <a:extLst>
              <a:ext uri="{FF2B5EF4-FFF2-40B4-BE49-F238E27FC236}">
                <a16:creationId xmlns:a16="http://schemas.microsoft.com/office/drawing/2014/main" id="{8E9423E9-95B0-6044-8ABB-F42D22E6E0F1}"/>
              </a:ext>
            </a:extLst>
          </p:cNvPr>
          <p:cNvSpPr/>
          <p:nvPr/>
        </p:nvSpPr>
        <p:spPr>
          <a:xfrm>
            <a:off x="628650" y="4166007"/>
            <a:ext cx="2480166" cy="369332"/>
          </a:xfrm>
          <a:prstGeom prst="rect">
            <a:avLst/>
          </a:prstGeom>
        </p:spPr>
        <p:txBody>
          <a:bodyPr wrap="none">
            <a:spAutoFit/>
          </a:bodyPr>
          <a:lstStyle/>
          <a:p>
            <a:pPr marL="0" indent="0">
              <a:buNone/>
            </a:pPr>
            <a:r>
              <a:rPr lang="en-US" altLang="zh-CN" dirty="0"/>
              <a:t>1. 3 </a:t>
            </a:r>
            <a:r>
              <a:rPr lang="zh-CN" altLang="en-US" dirty="0"/>
              <a:t>动机性行为的特点</a:t>
            </a:r>
          </a:p>
        </p:txBody>
      </p:sp>
      <p:cxnSp>
        <p:nvCxnSpPr>
          <p:cNvPr id="30" name="直接连接符 17">
            <a:extLst>
              <a:ext uri="{FF2B5EF4-FFF2-40B4-BE49-F238E27FC236}">
                <a16:creationId xmlns:a16="http://schemas.microsoft.com/office/drawing/2014/main" id="{73F4D082-8755-214B-9E0A-F46002E42410}"/>
              </a:ext>
            </a:extLst>
          </p:cNvPr>
          <p:cNvCxnSpPr/>
          <p:nvPr>
            <p:custDataLst>
              <p:tags r:id="rId1"/>
            </p:custDataLst>
          </p:nvPr>
        </p:nvCxnSpPr>
        <p:spPr>
          <a:xfrm rot="1440000">
            <a:off x="1948110" y="4636254"/>
            <a:ext cx="0" cy="967526"/>
          </a:xfrm>
          <a:prstGeom prst="line">
            <a:avLst/>
          </a:prstGeom>
          <a:ln w="19050">
            <a:solidFill>
              <a:srgbClr val="FFCA08">
                <a:lumMod val="40000"/>
                <a:lumOff val="60000"/>
              </a:srgbClr>
            </a:solidFill>
          </a:ln>
        </p:spPr>
        <p:style>
          <a:lnRef idx="1">
            <a:srgbClr val="FFCA08"/>
          </a:lnRef>
          <a:fillRef idx="0">
            <a:srgbClr val="FFCA08"/>
          </a:fillRef>
          <a:effectRef idx="0">
            <a:srgbClr val="FFCA08"/>
          </a:effectRef>
          <a:fontRef idx="minor">
            <a:srgbClr val="5F5F5F"/>
          </a:fontRef>
        </p:style>
      </p:cxnSp>
      <p:sp>
        <p:nvSpPr>
          <p:cNvPr id="31" name="矩形 30">
            <a:extLst>
              <a:ext uri="{FF2B5EF4-FFF2-40B4-BE49-F238E27FC236}">
                <a16:creationId xmlns:a16="http://schemas.microsoft.com/office/drawing/2014/main" id="{6E5FF951-B7DE-B44D-80DE-4127EA881212}"/>
              </a:ext>
            </a:extLst>
          </p:cNvPr>
          <p:cNvSpPr/>
          <p:nvPr>
            <p:custDataLst>
              <p:tags r:id="rId2"/>
            </p:custDataLst>
          </p:nvPr>
        </p:nvSpPr>
        <p:spPr>
          <a:xfrm>
            <a:off x="1986077" y="4911246"/>
            <a:ext cx="1023089" cy="370802"/>
          </a:xfrm>
          <a:prstGeom prst="rect">
            <a:avLst/>
          </a:prstGeom>
        </p:spPr>
        <p:txBody>
          <a:bodyPr wrap="square" anchor="b" anchorCtr="0">
            <a:normAutofit fontScale="97500" lnSpcReduction="10000"/>
          </a:bodyPr>
          <a:lstStyle/>
          <a:p>
            <a:pPr algn="just"/>
            <a:r>
              <a:rPr lang="zh-CN" altLang="en-US" sz="2000" dirty="0">
                <a:solidFill>
                  <a:schemeClr val="accent4"/>
                </a:solidFill>
                <a:latin typeface="Arial" panose="020B0604020202020204" pitchFamily="34" charset="0"/>
                <a:ea typeface="黑体" panose="02010609060101010101" charset="-122"/>
                <a:cs typeface="+mn-ea"/>
              </a:rPr>
              <a:t>自发性</a:t>
            </a:r>
          </a:p>
        </p:txBody>
      </p:sp>
      <p:sp>
        <p:nvSpPr>
          <p:cNvPr id="32" name="TextBox 3">
            <a:extLst>
              <a:ext uri="{FF2B5EF4-FFF2-40B4-BE49-F238E27FC236}">
                <a16:creationId xmlns:a16="http://schemas.microsoft.com/office/drawing/2014/main" id="{0B823757-E07B-394D-86C0-F22C03CBB864}"/>
              </a:ext>
            </a:extLst>
          </p:cNvPr>
          <p:cNvSpPr txBox="1"/>
          <p:nvPr>
            <p:custDataLst>
              <p:tags r:id="rId3"/>
            </p:custDataLst>
          </p:nvPr>
        </p:nvSpPr>
        <p:spPr>
          <a:xfrm>
            <a:off x="1440870" y="4626015"/>
            <a:ext cx="575606" cy="941265"/>
          </a:xfrm>
          <a:prstGeom prst="rect">
            <a:avLst/>
          </a:prstGeom>
          <a:noFill/>
        </p:spPr>
        <p:txBody>
          <a:bodyPr wrap="square" rtlCol="0" anchor="ctr" anchorCtr="0">
            <a:normAutofit fontScale="97500" lnSpcReduction="10000"/>
          </a:bodyPr>
          <a:lstStyle/>
          <a:p>
            <a:pPr algn="ctr"/>
            <a:r>
              <a:rPr lang="en-US" altLang="zh-CN" sz="6000" dirty="0">
                <a:solidFill>
                  <a:schemeClr val="accent4"/>
                </a:solidFill>
              </a:rPr>
              <a:t>1</a:t>
            </a:r>
          </a:p>
        </p:txBody>
      </p:sp>
      <p:cxnSp>
        <p:nvCxnSpPr>
          <p:cNvPr id="33" name="直接连接符 21">
            <a:extLst>
              <a:ext uri="{FF2B5EF4-FFF2-40B4-BE49-F238E27FC236}">
                <a16:creationId xmlns:a16="http://schemas.microsoft.com/office/drawing/2014/main" id="{EB4A0B5D-A8B9-E94A-AEC7-B1BDD5047D44}"/>
              </a:ext>
            </a:extLst>
          </p:cNvPr>
          <p:cNvCxnSpPr>
            <a:cxnSpLocks/>
          </p:cNvCxnSpPr>
          <p:nvPr>
            <p:custDataLst>
              <p:tags r:id="rId4"/>
            </p:custDataLst>
          </p:nvPr>
        </p:nvCxnSpPr>
        <p:spPr>
          <a:xfrm rot="1440000">
            <a:off x="3577221" y="4543218"/>
            <a:ext cx="0" cy="967526"/>
          </a:xfrm>
          <a:prstGeom prst="line">
            <a:avLst/>
          </a:prstGeom>
          <a:ln w="19050">
            <a:solidFill>
              <a:srgbClr val="F8931D">
                <a:lumMod val="40000"/>
                <a:lumOff val="60000"/>
              </a:srgbClr>
            </a:solidFill>
          </a:ln>
        </p:spPr>
        <p:style>
          <a:lnRef idx="1">
            <a:srgbClr val="FFCA08"/>
          </a:lnRef>
          <a:fillRef idx="0">
            <a:srgbClr val="FFCA08"/>
          </a:fillRef>
          <a:effectRef idx="0">
            <a:srgbClr val="FFCA08"/>
          </a:effectRef>
          <a:fontRef idx="minor">
            <a:srgbClr val="5F5F5F"/>
          </a:fontRef>
        </p:style>
      </p:cxnSp>
      <p:sp>
        <p:nvSpPr>
          <p:cNvPr id="34" name="矩形 33">
            <a:extLst>
              <a:ext uri="{FF2B5EF4-FFF2-40B4-BE49-F238E27FC236}">
                <a16:creationId xmlns:a16="http://schemas.microsoft.com/office/drawing/2014/main" id="{1F29796B-9941-7C4F-BAC3-2607502519BE}"/>
              </a:ext>
            </a:extLst>
          </p:cNvPr>
          <p:cNvSpPr/>
          <p:nvPr>
            <p:custDataLst>
              <p:tags r:id="rId5"/>
            </p:custDataLst>
          </p:nvPr>
        </p:nvSpPr>
        <p:spPr>
          <a:xfrm>
            <a:off x="3536573" y="4858628"/>
            <a:ext cx="966693" cy="370802"/>
          </a:xfrm>
          <a:prstGeom prst="rect">
            <a:avLst/>
          </a:prstGeom>
        </p:spPr>
        <p:txBody>
          <a:bodyPr wrap="square" anchor="b" anchorCtr="0">
            <a:normAutofit fontScale="97500" lnSpcReduction="10000"/>
          </a:bodyPr>
          <a:lstStyle/>
          <a:p>
            <a:pPr algn="just"/>
            <a:r>
              <a:rPr lang="zh-CN" altLang="en-US" sz="2000" dirty="0">
                <a:solidFill>
                  <a:srgbClr val="F8931D"/>
                </a:solidFill>
                <a:latin typeface="Arial" panose="020B0604020202020204" pitchFamily="34" charset="0"/>
                <a:ea typeface="黑体" panose="02010609060101010101" charset="-122"/>
                <a:cs typeface="+mn-ea"/>
              </a:rPr>
              <a:t>目的性</a:t>
            </a:r>
          </a:p>
        </p:txBody>
      </p:sp>
      <p:sp>
        <p:nvSpPr>
          <p:cNvPr id="35" name="TextBox 13">
            <a:extLst>
              <a:ext uri="{FF2B5EF4-FFF2-40B4-BE49-F238E27FC236}">
                <a16:creationId xmlns:a16="http://schemas.microsoft.com/office/drawing/2014/main" id="{3F6406C2-032D-424B-9E2B-3D6EE2BB4E80}"/>
              </a:ext>
            </a:extLst>
          </p:cNvPr>
          <p:cNvSpPr txBox="1"/>
          <p:nvPr>
            <p:custDataLst>
              <p:tags r:id="rId6"/>
            </p:custDataLst>
          </p:nvPr>
        </p:nvSpPr>
        <p:spPr>
          <a:xfrm>
            <a:off x="2972068" y="4625728"/>
            <a:ext cx="575606" cy="941265"/>
          </a:xfrm>
          <a:prstGeom prst="rect">
            <a:avLst/>
          </a:prstGeom>
          <a:noFill/>
        </p:spPr>
        <p:txBody>
          <a:bodyPr wrap="square" rtlCol="0" anchor="ctr" anchorCtr="0">
            <a:normAutofit fontScale="97500" lnSpcReduction="10000"/>
          </a:bodyPr>
          <a:lstStyle/>
          <a:p>
            <a:pPr algn="ctr"/>
            <a:r>
              <a:rPr lang="en-US" altLang="zh-CN" sz="6000" dirty="0">
                <a:solidFill>
                  <a:srgbClr val="F8931D"/>
                </a:solidFill>
              </a:rPr>
              <a:t>2</a:t>
            </a:r>
            <a:endParaRPr lang="zh-CN" altLang="en-US" sz="6000" dirty="0">
              <a:solidFill>
                <a:srgbClr val="F8931D"/>
              </a:solidFill>
            </a:endParaRPr>
          </a:p>
        </p:txBody>
      </p:sp>
      <p:cxnSp>
        <p:nvCxnSpPr>
          <p:cNvPr id="36" name="直接连接符 25">
            <a:extLst>
              <a:ext uri="{FF2B5EF4-FFF2-40B4-BE49-F238E27FC236}">
                <a16:creationId xmlns:a16="http://schemas.microsoft.com/office/drawing/2014/main" id="{0A345480-9D1E-5342-A22B-C66B082F29F5}"/>
              </a:ext>
            </a:extLst>
          </p:cNvPr>
          <p:cNvCxnSpPr/>
          <p:nvPr>
            <p:custDataLst>
              <p:tags r:id="rId7"/>
            </p:custDataLst>
          </p:nvPr>
        </p:nvCxnSpPr>
        <p:spPr>
          <a:xfrm rot="1440000">
            <a:off x="5248880" y="4486520"/>
            <a:ext cx="0" cy="967526"/>
          </a:xfrm>
          <a:prstGeom prst="line">
            <a:avLst/>
          </a:prstGeom>
          <a:ln w="19050">
            <a:solidFill>
              <a:srgbClr val="CE8D3E">
                <a:lumMod val="40000"/>
                <a:lumOff val="60000"/>
              </a:srgbClr>
            </a:solidFill>
          </a:ln>
        </p:spPr>
        <p:style>
          <a:lnRef idx="1">
            <a:srgbClr val="FFCA08"/>
          </a:lnRef>
          <a:fillRef idx="0">
            <a:srgbClr val="FFCA08"/>
          </a:fillRef>
          <a:effectRef idx="0">
            <a:srgbClr val="FFCA08"/>
          </a:effectRef>
          <a:fontRef idx="minor">
            <a:srgbClr val="5F5F5F"/>
          </a:fontRef>
        </p:style>
      </p:cxnSp>
      <p:sp>
        <p:nvSpPr>
          <p:cNvPr id="37" name="矩形 36">
            <a:extLst>
              <a:ext uri="{FF2B5EF4-FFF2-40B4-BE49-F238E27FC236}">
                <a16:creationId xmlns:a16="http://schemas.microsoft.com/office/drawing/2014/main" id="{4FD0EDA0-CBAE-E94A-80F8-E5B3C9A4F3D8}"/>
              </a:ext>
            </a:extLst>
          </p:cNvPr>
          <p:cNvSpPr/>
          <p:nvPr>
            <p:custDataLst>
              <p:tags r:id="rId8"/>
            </p:custDataLst>
          </p:nvPr>
        </p:nvSpPr>
        <p:spPr>
          <a:xfrm>
            <a:off x="5230156" y="4884741"/>
            <a:ext cx="893424" cy="370802"/>
          </a:xfrm>
          <a:prstGeom prst="rect">
            <a:avLst/>
          </a:prstGeom>
        </p:spPr>
        <p:txBody>
          <a:bodyPr wrap="square" anchor="b" anchorCtr="0">
            <a:normAutofit fontScale="90000"/>
          </a:bodyPr>
          <a:lstStyle/>
          <a:p>
            <a:pPr algn="just"/>
            <a:r>
              <a:rPr lang="zh-CN" altLang="en-US" sz="2000" dirty="0">
                <a:solidFill>
                  <a:srgbClr val="CE8D3E"/>
                </a:solidFill>
                <a:latin typeface="Arial" panose="020B0604020202020204" pitchFamily="34" charset="0"/>
                <a:ea typeface="黑体" panose="02010609060101010101" charset="-122"/>
                <a:cs typeface="+mn-ea"/>
              </a:rPr>
              <a:t>持续性</a:t>
            </a:r>
          </a:p>
        </p:txBody>
      </p:sp>
      <p:sp>
        <p:nvSpPr>
          <p:cNvPr id="38" name="TextBox 23">
            <a:extLst>
              <a:ext uri="{FF2B5EF4-FFF2-40B4-BE49-F238E27FC236}">
                <a16:creationId xmlns:a16="http://schemas.microsoft.com/office/drawing/2014/main" id="{9D6EC44E-D065-5A42-80CD-A358F775C4BF}"/>
              </a:ext>
            </a:extLst>
          </p:cNvPr>
          <p:cNvSpPr txBox="1"/>
          <p:nvPr>
            <p:custDataLst>
              <p:tags r:id="rId9"/>
            </p:custDataLst>
          </p:nvPr>
        </p:nvSpPr>
        <p:spPr>
          <a:xfrm>
            <a:off x="4607750" y="4615336"/>
            <a:ext cx="575606" cy="941265"/>
          </a:xfrm>
          <a:prstGeom prst="rect">
            <a:avLst/>
          </a:prstGeom>
          <a:noFill/>
        </p:spPr>
        <p:txBody>
          <a:bodyPr wrap="square" rtlCol="0" anchor="ctr" anchorCtr="0">
            <a:normAutofit fontScale="97500" lnSpcReduction="10000"/>
          </a:bodyPr>
          <a:lstStyle/>
          <a:p>
            <a:pPr algn="ctr"/>
            <a:r>
              <a:rPr lang="en-US" altLang="zh-CN" sz="6000" dirty="0">
                <a:solidFill>
                  <a:srgbClr val="CE8D3E"/>
                </a:solidFill>
              </a:rPr>
              <a:t>3</a:t>
            </a:r>
            <a:endParaRPr lang="zh-CN" altLang="en-US" sz="6000" dirty="0">
              <a:solidFill>
                <a:srgbClr val="CE8D3E"/>
              </a:solidFill>
            </a:endParaRPr>
          </a:p>
        </p:txBody>
      </p:sp>
      <p:cxnSp>
        <p:nvCxnSpPr>
          <p:cNvPr id="39" name="直接连接符 29">
            <a:extLst>
              <a:ext uri="{FF2B5EF4-FFF2-40B4-BE49-F238E27FC236}">
                <a16:creationId xmlns:a16="http://schemas.microsoft.com/office/drawing/2014/main" id="{400D8F5E-0D2E-864C-A723-B512530F7B5D}"/>
              </a:ext>
            </a:extLst>
          </p:cNvPr>
          <p:cNvCxnSpPr>
            <a:cxnSpLocks/>
          </p:cNvCxnSpPr>
          <p:nvPr>
            <p:custDataLst>
              <p:tags r:id="rId10"/>
            </p:custDataLst>
          </p:nvPr>
        </p:nvCxnSpPr>
        <p:spPr>
          <a:xfrm rot="1440000">
            <a:off x="2716744" y="5457703"/>
            <a:ext cx="0" cy="967526"/>
          </a:xfrm>
          <a:prstGeom prst="line">
            <a:avLst/>
          </a:prstGeom>
          <a:ln w="19050">
            <a:solidFill>
              <a:srgbClr val="CE8D3E">
                <a:lumMod val="40000"/>
                <a:lumOff val="60000"/>
              </a:srgbClr>
            </a:solidFill>
          </a:ln>
        </p:spPr>
        <p:style>
          <a:lnRef idx="1">
            <a:srgbClr val="FFCA08"/>
          </a:lnRef>
          <a:fillRef idx="0">
            <a:srgbClr val="FFCA08"/>
          </a:fillRef>
          <a:effectRef idx="0">
            <a:srgbClr val="FFCA08"/>
          </a:effectRef>
          <a:fontRef idx="minor">
            <a:srgbClr val="5F5F5F"/>
          </a:fontRef>
        </p:style>
      </p:cxnSp>
      <p:sp>
        <p:nvSpPr>
          <p:cNvPr id="40" name="矩形 39">
            <a:extLst>
              <a:ext uri="{FF2B5EF4-FFF2-40B4-BE49-F238E27FC236}">
                <a16:creationId xmlns:a16="http://schemas.microsoft.com/office/drawing/2014/main" id="{6EA63E12-65D6-1A47-815A-4117B312C188}"/>
              </a:ext>
            </a:extLst>
          </p:cNvPr>
          <p:cNvSpPr/>
          <p:nvPr>
            <p:custDataLst>
              <p:tags r:id="rId11"/>
            </p:custDataLst>
          </p:nvPr>
        </p:nvSpPr>
        <p:spPr>
          <a:xfrm>
            <a:off x="2686608" y="5761549"/>
            <a:ext cx="1023089" cy="370802"/>
          </a:xfrm>
          <a:prstGeom prst="rect">
            <a:avLst/>
          </a:prstGeom>
        </p:spPr>
        <p:txBody>
          <a:bodyPr wrap="square" anchor="b" anchorCtr="0">
            <a:normAutofit fontScale="97500" lnSpcReduction="10000"/>
          </a:bodyPr>
          <a:lstStyle/>
          <a:p>
            <a:pPr algn="just"/>
            <a:r>
              <a:rPr lang="zh-CN" altLang="en-US" sz="2000" dirty="0">
                <a:solidFill>
                  <a:srgbClr val="CE8D3E"/>
                </a:solidFill>
                <a:latin typeface="Arial" panose="020B0604020202020204" pitchFamily="34" charset="0"/>
                <a:ea typeface="黑体" panose="02010609060101010101" charset="-122"/>
                <a:cs typeface="+mn-ea"/>
              </a:rPr>
              <a:t>可塑性</a:t>
            </a:r>
          </a:p>
        </p:txBody>
      </p:sp>
      <p:sp>
        <p:nvSpPr>
          <p:cNvPr id="41" name="TextBox 28">
            <a:extLst>
              <a:ext uri="{FF2B5EF4-FFF2-40B4-BE49-F238E27FC236}">
                <a16:creationId xmlns:a16="http://schemas.microsoft.com/office/drawing/2014/main" id="{8C0A1F58-5B95-1B48-9F12-875177B0C39E}"/>
              </a:ext>
            </a:extLst>
          </p:cNvPr>
          <p:cNvSpPr txBox="1"/>
          <p:nvPr>
            <p:custDataLst>
              <p:tags r:id="rId12"/>
            </p:custDataLst>
          </p:nvPr>
        </p:nvSpPr>
        <p:spPr>
          <a:xfrm>
            <a:off x="2120960" y="5509608"/>
            <a:ext cx="575606" cy="941265"/>
          </a:xfrm>
          <a:prstGeom prst="rect">
            <a:avLst/>
          </a:prstGeom>
          <a:noFill/>
        </p:spPr>
        <p:txBody>
          <a:bodyPr wrap="square" rtlCol="0" anchor="ctr" anchorCtr="0">
            <a:normAutofit fontScale="97500" lnSpcReduction="10000"/>
          </a:bodyPr>
          <a:lstStyle/>
          <a:p>
            <a:pPr algn="ctr"/>
            <a:r>
              <a:rPr lang="en-US" altLang="zh-CN" sz="6000" dirty="0">
                <a:solidFill>
                  <a:srgbClr val="CE8D3E"/>
                </a:solidFill>
              </a:rPr>
              <a:t>4</a:t>
            </a:r>
            <a:endParaRPr lang="zh-CN" altLang="en-US" sz="6000" dirty="0">
              <a:solidFill>
                <a:srgbClr val="CE8D3E"/>
              </a:solidFill>
            </a:endParaRPr>
          </a:p>
        </p:txBody>
      </p:sp>
      <p:cxnSp>
        <p:nvCxnSpPr>
          <p:cNvPr id="42" name="直接连接符 33">
            <a:extLst>
              <a:ext uri="{FF2B5EF4-FFF2-40B4-BE49-F238E27FC236}">
                <a16:creationId xmlns:a16="http://schemas.microsoft.com/office/drawing/2014/main" id="{1D9A043B-C4C6-5646-ADA3-90FF242272A7}"/>
              </a:ext>
            </a:extLst>
          </p:cNvPr>
          <p:cNvCxnSpPr/>
          <p:nvPr>
            <p:custDataLst>
              <p:tags r:id="rId13"/>
            </p:custDataLst>
          </p:nvPr>
        </p:nvCxnSpPr>
        <p:spPr>
          <a:xfrm rot="1440000">
            <a:off x="4464670" y="5425356"/>
            <a:ext cx="0" cy="967526"/>
          </a:xfrm>
          <a:prstGeom prst="line">
            <a:avLst/>
          </a:prstGeom>
          <a:ln w="19050">
            <a:solidFill>
              <a:srgbClr val="FFCA08">
                <a:lumMod val="40000"/>
                <a:lumOff val="60000"/>
              </a:srgbClr>
            </a:solidFill>
          </a:ln>
        </p:spPr>
        <p:style>
          <a:lnRef idx="1">
            <a:srgbClr val="FFCA08"/>
          </a:lnRef>
          <a:fillRef idx="0">
            <a:srgbClr val="FFCA08"/>
          </a:fillRef>
          <a:effectRef idx="0">
            <a:srgbClr val="FFCA08"/>
          </a:effectRef>
          <a:fontRef idx="minor">
            <a:srgbClr val="5F5F5F"/>
          </a:fontRef>
        </p:style>
      </p:cxnSp>
      <p:sp>
        <p:nvSpPr>
          <p:cNvPr id="43" name="矩形 42">
            <a:extLst>
              <a:ext uri="{FF2B5EF4-FFF2-40B4-BE49-F238E27FC236}">
                <a16:creationId xmlns:a16="http://schemas.microsoft.com/office/drawing/2014/main" id="{607ED87B-50FB-A248-A22F-59535C9A27D0}"/>
              </a:ext>
            </a:extLst>
          </p:cNvPr>
          <p:cNvSpPr/>
          <p:nvPr>
            <p:custDataLst>
              <p:tags r:id="rId14"/>
            </p:custDataLst>
          </p:nvPr>
        </p:nvSpPr>
        <p:spPr>
          <a:xfrm>
            <a:off x="4460923" y="5764784"/>
            <a:ext cx="1023482" cy="370802"/>
          </a:xfrm>
          <a:prstGeom prst="rect">
            <a:avLst/>
          </a:prstGeom>
        </p:spPr>
        <p:txBody>
          <a:bodyPr wrap="square" anchor="b" anchorCtr="0">
            <a:normAutofit fontScale="97500" lnSpcReduction="10000"/>
          </a:bodyPr>
          <a:lstStyle/>
          <a:p>
            <a:pPr algn="just"/>
            <a:r>
              <a:rPr lang="zh-CN" altLang="en-US" sz="2000" dirty="0">
                <a:solidFill>
                  <a:schemeClr val="accent4"/>
                </a:solidFill>
                <a:latin typeface="Arial" panose="020B0604020202020204" pitchFamily="34" charset="0"/>
                <a:ea typeface="黑体" panose="02010609060101010101" charset="-122"/>
                <a:cs typeface="+mn-ea"/>
              </a:rPr>
              <a:t>因果性</a:t>
            </a:r>
          </a:p>
        </p:txBody>
      </p:sp>
      <p:sp>
        <p:nvSpPr>
          <p:cNvPr id="44" name="TextBox 33">
            <a:extLst>
              <a:ext uri="{FF2B5EF4-FFF2-40B4-BE49-F238E27FC236}">
                <a16:creationId xmlns:a16="http://schemas.microsoft.com/office/drawing/2014/main" id="{63B74DF4-2376-C741-A7B6-2EF9179126FE}"/>
              </a:ext>
            </a:extLst>
          </p:cNvPr>
          <p:cNvSpPr txBox="1"/>
          <p:nvPr>
            <p:custDataLst>
              <p:tags r:id="rId15"/>
            </p:custDataLst>
          </p:nvPr>
        </p:nvSpPr>
        <p:spPr>
          <a:xfrm>
            <a:off x="3834567" y="5509608"/>
            <a:ext cx="575606" cy="941265"/>
          </a:xfrm>
          <a:prstGeom prst="rect">
            <a:avLst/>
          </a:prstGeom>
          <a:noFill/>
        </p:spPr>
        <p:txBody>
          <a:bodyPr wrap="square" rtlCol="0" anchor="ctr" anchorCtr="0">
            <a:normAutofit fontScale="97500" lnSpcReduction="10000"/>
          </a:bodyPr>
          <a:lstStyle/>
          <a:p>
            <a:pPr algn="ctr"/>
            <a:r>
              <a:rPr lang="en-US" altLang="zh-CN" sz="6000" dirty="0">
                <a:solidFill>
                  <a:schemeClr val="accent4"/>
                </a:solidFill>
              </a:rPr>
              <a:t>5</a:t>
            </a:r>
          </a:p>
        </p:txBody>
      </p:sp>
    </p:spTree>
    <p:extLst>
      <p:ext uri="{BB962C8B-B14F-4D97-AF65-F5344CB8AC3E}">
        <p14:creationId xmlns:p14="http://schemas.microsoft.com/office/powerpoint/2010/main" val="54609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188640"/>
            <a:ext cx="5755005" cy="608965"/>
          </a:xfrm>
        </p:spPr>
        <p:txBody>
          <a:bodyPr/>
          <a:lstStyle/>
          <a:p>
            <a:r>
              <a:rPr lang="en-US" altLang="zh-CN" sz="3200" dirty="0">
                <a:latin typeface="+mn-lt"/>
                <a:ea typeface="+mn-ea"/>
                <a:cs typeface="+mn-ea"/>
              </a:rPr>
              <a:t>2. </a:t>
            </a:r>
            <a:r>
              <a:rPr lang="zh-CN" altLang="en-US" sz="3200" dirty="0">
                <a:latin typeface="+mn-lt"/>
                <a:ea typeface="+mn-ea"/>
                <a:cs typeface="+mn-ea"/>
              </a:rPr>
              <a:t>人性假设及其发展</a:t>
            </a:r>
          </a:p>
        </p:txBody>
      </p:sp>
      <p:graphicFrame>
        <p:nvGraphicFramePr>
          <p:cNvPr id="5" name="图示 4">
            <a:extLst>
              <a:ext uri="{FF2B5EF4-FFF2-40B4-BE49-F238E27FC236}">
                <a16:creationId xmlns:a16="http://schemas.microsoft.com/office/drawing/2014/main" id="{4DE9F37C-2CCE-2A4D-A609-9F7A8F04904A}"/>
              </a:ext>
            </a:extLst>
          </p:cNvPr>
          <p:cNvGraphicFramePr/>
          <p:nvPr>
            <p:extLst>
              <p:ext uri="{D42A27DB-BD31-4B8C-83A1-F6EECF244321}">
                <p14:modId xmlns:p14="http://schemas.microsoft.com/office/powerpoint/2010/main" val="1312922362"/>
              </p:ext>
            </p:extLst>
          </p:nvPr>
        </p:nvGraphicFramePr>
        <p:xfrm>
          <a:off x="-1836712" y="1412776"/>
          <a:ext cx="9865096" cy="38164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0" name="图片 9">
            <a:extLst>
              <a:ext uri="{FF2B5EF4-FFF2-40B4-BE49-F238E27FC236}">
                <a16:creationId xmlns:a16="http://schemas.microsoft.com/office/drawing/2014/main" id="{5A1550C2-8AE1-E141-B427-A797FDA918DB}"/>
              </a:ext>
            </a:extLst>
          </p:cNvPr>
          <p:cNvPicPr>
            <a:picLocks noChangeAspect="1"/>
          </p:cNvPicPr>
          <p:nvPr/>
        </p:nvPicPr>
        <p:blipFill>
          <a:blip r:embed="rId7"/>
          <a:stretch>
            <a:fillRect/>
          </a:stretch>
        </p:blipFill>
        <p:spPr>
          <a:xfrm>
            <a:off x="5748607" y="1623937"/>
            <a:ext cx="2679700" cy="2565400"/>
          </a:xfrm>
          <a:prstGeom prst="rect">
            <a:avLst/>
          </a:prstGeom>
        </p:spPr>
      </p:pic>
    </p:spTree>
    <p:extLst>
      <p:ext uri="{BB962C8B-B14F-4D97-AF65-F5344CB8AC3E}">
        <p14:creationId xmlns:p14="http://schemas.microsoft.com/office/powerpoint/2010/main" val="781759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6412" y="1301750"/>
            <a:ext cx="7886700" cy="4751705"/>
          </a:xfrm>
        </p:spPr>
        <p:txBody>
          <a:bodyPr/>
          <a:lstStyle/>
          <a:p>
            <a:pPr marL="228600" indent="0" fontAlgn="auto">
              <a:buNone/>
              <a:extLst>
                <a:ext uri="{35155182-B16C-46BC-9424-99874614C6A1}">
                  <wpsdc:marlchars xmlns="" xmlns:wpsdc="http://www.wps.cn/officeDocument/2017/drawingmlCustomData" val="100" checksum="1487870873"/>
                </a:ext>
              </a:extLst>
            </a:pPr>
            <a:endParaRPr lang="zh-CN" altLang="en-US" sz="2000" dirty="0">
              <a:solidFill>
                <a:schemeClr val="bg1"/>
              </a:solidFill>
            </a:endParaRPr>
          </a:p>
        </p:txBody>
      </p:sp>
      <p:pic>
        <p:nvPicPr>
          <p:cNvPr id="5" name="图片 4"/>
          <p:cNvPicPr>
            <a:picLocks noChangeAspect="1"/>
          </p:cNvPicPr>
          <p:nvPr/>
        </p:nvPicPr>
        <p:blipFill>
          <a:blip r:embed="rId2" cstate="print"/>
          <a:stretch>
            <a:fillRect/>
          </a:stretch>
        </p:blipFill>
        <p:spPr>
          <a:xfrm>
            <a:off x="6515193" y="5111070"/>
            <a:ext cx="1109508" cy="1259205"/>
          </a:xfrm>
          <a:prstGeom prst="rect">
            <a:avLst/>
          </a:prstGeom>
        </p:spPr>
      </p:pic>
      <p:sp>
        <p:nvSpPr>
          <p:cNvPr id="7" name="内容占位符 2">
            <a:extLst>
              <a:ext uri="{FF2B5EF4-FFF2-40B4-BE49-F238E27FC236}">
                <a16:creationId xmlns:a16="http://schemas.microsoft.com/office/drawing/2014/main" id="{5427553E-CAEC-E94D-B068-74969CD9D9D2}"/>
              </a:ext>
            </a:extLst>
          </p:cNvPr>
          <p:cNvSpPr txBox="1">
            <a:spLocks/>
          </p:cNvSpPr>
          <p:nvPr/>
        </p:nvSpPr>
        <p:spPr>
          <a:xfrm>
            <a:off x="295301" y="1844825"/>
            <a:ext cx="5068787" cy="4104456"/>
          </a:xfrm>
          <a:prstGeom prst="rect">
            <a:avLst/>
          </a:prstGeom>
        </p:spPr>
        <p:txBody>
          <a:bodyPr/>
          <a:lstStyle>
            <a:lvl1pPr marL="342900" indent="-342900" algn="l" rtl="0" eaLnBrk="0" fontAlgn="base" hangingPunct="0">
              <a:spcBef>
                <a:spcPct val="20000"/>
              </a:spcBef>
              <a:spcAft>
                <a:spcPct val="0"/>
              </a:spcAft>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rgbClr val="C00000"/>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indent="0" fontAlgn="auto">
              <a:buFontTx/>
              <a:buNone/>
              <a:extLst>
                <a:ext uri="{35155182-B16C-46BC-9424-99874614C6A1}">
                  <wpsdc:marlchars xmlns="" xmlns:wpsdc="http://www.wps.cn/officeDocument/2017/drawingmlCustomData" val="100" checksum="1487870873"/>
                </a:ext>
              </a:extLst>
            </a:pPr>
            <a:r>
              <a:rPr lang="zh-CN" altLang="en-US" sz="2000" dirty="0"/>
              <a:t>人是以追求个人利益最大化为目的并积极从事经济活动的主体，具有四个特点：</a:t>
            </a:r>
            <a:endParaRPr lang="zh-CN" altLang="en-US" sz="2000" dirty="0">
              <a:solidFill>
                <a:srgbClr val="D34721"/>
              </a:solidFill>
            </a:endParaRPr>
          </a:p>
          <a:p>
            <a:r>
              <a:rPr lang="zh-CN" altLang="en-US" sz="2000" dirty="0"/>
              <a:t>人必然是</a:t>
            </a:r>
            <a:r>
              <a:rPr lang="zh-CN" altLang="en-US" sz="2000" dirty="0">
                <a:solidFill>
                  <a:srgbClr val="D34721"/>
                </a:solidFill>
              </a:rPr>
              <a:t>自利</a:t>
            </a:r>
            <a:r>
              <a:rPr lang="zh-CN" altLang="en-US" sz="2000" dirty="0"/>
              <a:t>的，且</a:t>
            </a:r>
            <a:r>
              <a:rPr lang="zh-CN" altLang="en-US" sz="2000" dirty="0">
                <a:solidFill>
                  <a:srgbClr val="D34721"/>
                </a:solidFill>
              </a:rPr>
              <a:t>不是孤立</a:t>
            </a:r>
            <a:r>
              <a:rPr lang="zh-CN" altLang="en-US" sz="2000" dirty="0"/>
              <a:t>的。</a:t>
            </a:r>
          </a:p>
          <a:p>
            <a:r>
              <a:rPr lang="zh-CN" altLang="en-US" sz="2000" dirty="0"/>
              <a:t>人总是凭借所处环境判断自身的利益，努力使用各种手段，追求自身利益的最大化。</a:t>
            </a:r>
          </a:p>
          <a:p>
            <a:r>
              <a:rPr lang="zh-CN" altLang="en-US" sz="2000" dirty="0"/>
              <a:t>人唯一目的是追求</a:t>
            </a:r>
            <a:r>
              <a:rPr lang="zh-CN" altLang="en-US" sz="2000" dirty="0">
                <a:solidFill>
                  <a:srgbClr val="D34721"/>
                </a:solidFill>
              </a:rPr>
              <a:t>私人的利益</a:t>
            </a:r>
            <a:r>
              <a:rPr lang="zh-CN" altLang="en-US" sz="2000" dirty="0"/>
              <a:t>，但最终会增加社会的公共利益。但是，这一过程需要有良好健全的法制和规则作为保证。</a:t>
            </a:r>
          </a:p>
          <a:p>
            <a:r>
              <a:rPr lang="zh-CN" altLang="en-US" sz="2000" dirty="0"/>
              <a:t>人追逐私利的手段和内容会随着社会发展而发生变化，但其自利的本性</a:t>
            </a:r>
            <a:r>
              <a:rPr lang="zh-CN" altLang="en-US" sz="2000" dirty="0">
                <a:solidFill>
                  <a:srgbClr val="D34721"/>
                </a:solidFill>
              </a:rPr>
              <a:t>不变</a:t>
            </a:r>
            <a:r>
              <a:rPr lang="zh-CN" altLang="en-US" sz="2000" dirty="0"/>
              <a:t>。</a:t>
            </a:r>
            <a:endParaRPr lang="en-US" altLang="zh-CN" sz="2000" dirty="0"/>
          </a:p>
        </p:txBody>
      </p:sp>
      <p:sp>
        <p:nvSpPr>
          <p:cNvPr id="10" name="标题 1">
            <a:extLst>
              <a:ext uri="{FF2B5EF4-FFF2-40B4-BE49-F238E27FC236}">
                <a16:creationId xmlns:a16="http://schemas.microsoft.com/office/drawing/2014/main" id="{C020135C-E855-124A-A477-BA2AA8DE0AF5}"/>
              </a:ext>
            </a:extLst>
          </p:cNvPr>
          <p:cNvSpPr>
            <a:spLocks noGrp="1"/>
          </p:cNvSpPr>
          <p:nvPr>
            <p:ph type="title"/>
          </p:nvPr>
        </p:nvSpPr>
        <p:spPr>
          <a:xfrm>
            <a:off x="0" y="116632"/>
            <a:ext cx="5755005" cy="608965"/>
          </a:xfrm>
        </p:spPr>
        <p:txBody>
          <a:bodyPr/>
          <a:lstStyle/>
          <a:p>
            <a:r>
              <a:rPr lang="en-US" altLang="zh-CN" sz="3200" dirty="0">
                <a:latin typeface="+mn-lt"/>
                <a:ea typeface="+mn-ea"/>
                <a:cs typeface="+mn-ea"/>
              </a:rPr>
              <a:t>2. </a:t>
            </a:r>
            <a:r>
              <a:rPr lang="zh-CN" altLang="en-US" sz="3200" dirty="0">
                <a:latin typeface="+mn-lt"/>
                <a:ea typeface="+mn-ea"/>
                <a:cs typeface="+mn-ea"/>
              </a:rPr>
              <a:t>人性假设及其发展</a:t>
            </a:r>
          </a:p>
        </p:txBody>
      </p:sp>
      <p:pic>
        <p:nvPicPr>
          <p:cNvPr id="11" name="图片 10">
            <a:extLst>
              <a:ext uri="{FF2B5EF4-FFF2-40B4-BE49-F238E27FC236}">
                <a16:creationId xmlns:a16="http://schemas.microsoft.com/office/drawing/2014/main" id="{5B561C20-FD38-0745-AABB-13BE9399D9B7}"/>
              </a:ext>
            </a:extLst>
          </p:cNvPr>
          <p:cNvPicPr>
            <a:picLocks noChangeAspect="1"/>
          </p:cNvPicPr>
          <p:nvPr/>
        </p:nvPicPr>
        <p:blipFill>
          <a:blip r:embed="rId3"/>
          <a:stretch>
            <a:fillRect/>
          </a:stretch>
        </p:blipFill>
        <p:spPr>
          <a:xfrm>
            <a:off x="5326194" y="1894497"/>
            <a:ext cx="3487507" cy="3069006"/>
          </a:xfrm>
          <a:prstGeom prst="rect">
            <a:avLst/>
          </a:prstGeom>
        </p:spPr>
      </p:pic>
      <p:sp>
        <p:nvSpPr>
          <p:cNvPr id="12" name="矩形 11">
            <a:extLst>
              <a:ext uri="{FF2B5EF4-FFF2-40B4-BE49-F238E27FC236}">
                <a16:creationId xmlns:a16="http://schemas.microsoft.com/office/drawing/2014/main" id="{D4C44987-2D1F-6649-BDD8-A747701E1238}"/>
              </a:ext>
            </a:extLst>
          </p:cNvPr>
          <p:cNvSpPr/>
          <p:nvPr/>
        </p:nvSpPr>
        <p:spPr>
          <a:xfrm>
            <a:off x="295301" y="6000943"/>
            <a:ext cx="6692602" cy="369332"/>
          </a:xfrm>
          <a:prstGeom prst="rect">
            <a:avLst/>
          </a:prstGeom>
        </p:spPr>
        <p:txBody>
          <a:bodyPr wrap="square">
            <a:spAutoFit/>
          </a:bodyPr>
          <a:lstStyle/>
          <a:p>
            <a:pPr marL="285750" indent="-285750">
              <a:buFont typeface="Arial" panose="020B0604020202020204" pitchFamily="34" charset="0"/>
              <a:buChar char="•"/>
            </a:pPr>
            <a:r>
              <a:rPr lang="zh-CN" altLang="en-US" dirty="0"/>
              <a:t>麦格雷戈提出的</a:t>
            </a:r>
            <a:r>
              <a:rPr lang="en-US" altLang="zh-CN" dirty="0">
                <a:solidFill>
                  <a:srgbClr val="D34721"/>
                </a:solidFill>
              </a:rPr>
              <a:t>X</a:t>
            </a:r>
            <a:r>
              <a:rPr lang="zh-CN" altLang="en-US" dirty="0">
                <a:solidFill>
                  <a:srgbClr val="D34721"/>
                </a:solidFill>
              </a:rPr>
              <a:t>理论</a:t>
            </a:r>
            <a:r>
              <a:rPr lang="zh-CN" altLang="en-US" dirty="0"/>
              <a:t>对经济人假设做出了更详细的解释。</a:t>
            </a:r>
          </a:p>
        </p:txBody>
      </p:sp>
      <p:sp>
        <p:nvSpPr>
          <p:cNvPr id="13" name="圆角矩形 12">
            <a:extLst>
              <a:ext uri="{FF2B5EF4-FFF2-40B4-BE49-F238E27FC236}">
                <a16:creationId xmlns:a16="http://schemas.microsoft.com/office/drawing/2014/main" id="{70C2DF93-AA15-C941-81ED-036A8FB3BA58}"/>
              </a:ext>
            </a:extLst>
          </p:cNvPr>
          <p:cNvSpPr/>
          <p:nvPr/>
        </p:nvSpPr>
        <p:spPr>
          <a:xfrm>
            <a:off x="395536" y="1297942"/>
            <a:ext cx="3456384" cy="432049"/>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2. 1 </a:t>
            </a:r>
            <a:r>
              <a:rPr lang="zh-CN" altLang="en-US" dirty="0">
                <a:solidFill>
                  <a:schemeClr val="bg1"/>
                </a:solidFill>
              </a:rPr>
              <a:t>经济人假设（X理论）</a:t>
            </a:r>
          </a:p>
        </p:txBody>
      </p:sp>
    </p:spTree>
    <p:extLst>
      <p:ext uri="{BB962C8B-B14F-4D97-AF65-F5344CB8AC3E}">
        <p14:creationId xmlns:p14="http://schemas.microsoft.com/office/powerpoint/2010/main" val="3507276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8650" y="1844824"/>
            <a:ext cx="7886700" cy="4411831"/>
          </a:xfrm>
        </p:spPr>
        <p:txBody>
          <a:bodyPr/>
          <a:lstStyle/>
          <a:p>
            <a:pPr marL="228600" indent="0" fontAlgn="auto">
              <a:buNone/>
              <a:extLst>
                <a:ext uri="{35155182-B16C-46BC-9424-99874614C6A1}">
                  <wpsdc:marlchars xmlns="" xmlns:wpsdc="http://www.wps.cn/officeDocument/2017/drawingmlCustomData" val="100" checksum="1487870873"/>
                </a:ext>
              </a:extLst>
            </a:pPr>
            <a:r>
              <a:rPr lang="zh-CN" altLang="en-US" sz="2000" dirty="0">
                <a:solidFill>
                  <a:srgbClr val="D34721"/>
                </a:solidFill>
              </a:rPr>
              <a:t>基本观点：</a:t>
            </a:r>
            <a:r>
              <a:rPr lang="zh-CN" altLang="en-US" sz="2000" dirty="0"/>
              <a:t>人不仅具有经济性的需求更具有社会性的需求，因此人与人之间的关系和组织的归属感比经济报酬更能激励人的行为。</a:t>
            </a:r>
          </a:p>
          <a:p>
            <a:endParaRPr lang="zh-CN" altLang="en-US" sz="2000" dirty="0"/>
          </a:p>
        </p:txBody>
      </p:sp>
      <p:grpSp>
        <p:nvGrpSpPr>
          <p:cNvPr id="30" name="组合 29"/>
          <p:cNvGrpSpPr/>
          <p:nvPr>
            <p:custDataLst>
              <p:tags r:id="rId1"/>
            </p:custDataLst>
          </p:nvPr>
        </p:nvGrpSpPr>
        <p:grpSpPr>
          <a:xfrm>
            <a:off x="1447532" y="2971308"/>
            <a:ext cx="7444948" cy="706120"/>
            <a:chOff x="2162629" y="1089254"/>
            <a:chExt cx="10969514" cy="1040409"/>
          </a:xfrm>
        </p:grpSpPr>
        <p:sp>
          <p:nvSpPr>
            <p:cNvPr id="7" name="Freeform 5"/>
            <p:cNvSpPr>
              <a:spLocks noEditPoints="1"/>
            </p:cNvSpPr>
            <p:nvPr>
              <p:custDataLst>
                <p:tags r:id="rId11"/>
              </p:custDataLst>
            </p:nvPr>
          </p:nvSpPr>
          <p:spPr bwMode="auto">
            <a:xfrm>
              <a:off x="2162629" y="134653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D10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D10000"/>
                </a:solidFill>
              </a:endParaRPr>
            </a:p>
          </p:txBody>
        </p:sp>
        <p:sp>
          <p:nvSpPr>
            <p:cNvPr id="15" name="矩形 14"/>
            <p:cNvSpPr/>
            <p:nvPr>
              <p:custDataLst>
                <p:tags r:id="rId12"/>
              </p:custDataLst>
            </p:nvPr>
          </p:nvSpPr>
          <p:spPr>
            <a:xfrm>
              <a:off x="3261047" y="1089254"/>
              <a:ext cx="9871096" cy="1040409"/>
            </a:xfrm>
            <a:prstGeom prst="rect">
              <a:avLst/>
            </a:prstGeom>
          </p:spPr>
          <p:txBody>
            <a:bodyPr lIns="0" tIns="0" rIns="0" bIns="0" anchor="ctr" anchorCtr="0">
              <a:normAutofit/>
            </a:bodyPr>
            <a:lstStyle/>
            <a:p>
              <a:pPr>
                <a:lnSpc>
                  <a:spcPct val="120000"/>
                </a:lnSpc>
              </a:pPr>
              <a:r>
                <a:rPr lang="zh-CN" altLang="en-US" dirty="0">
                  <a:solidFill>
                    <a:srgbClr val="D10000"/>
                  </a:solidFill>
                </a:rPr>
                <a:t>劳动者是由社会需求而引起工作的动机，并且通过与同事的关系而获得认同感。</a:t>
              </a:r>
            </a:p>
          </p:txBody>
        </p:sp>
      </p:grpSp>
      <p:grpSp>
        <p:nvGrpSpPr>
          <p:cNvPr id="31" name="组合 30"/>
          <p:cNvGrpSpPr/>
          <p:nvPr>
            <p:custDataLst>
              <p:tags r:id="rId2"/>
            </p:custDataLst>
          </p:nvPr>
        </p:nvGrpSpPr>
        <p:grpSpPr>
          <a:xfrm>
            <a:off x="1983946" y="3755308"/>
            <a:ext cx="6908534" cy="706120"/>
            <a:chOff x="2162629" y="1089254"/>
            <a:chExt cx="7463627" cy="1040409"/>
          </a:xfrm>
        </p:grpSpPr>
        <p:sp>
          <p:nvSpPr>
            <p:cNvPr id="32" name="Freeform 5"/>
            <p:cNvSpPr>
              <a:spLocks noEditPoints="1"/>
            </p:cNvSpPr>
            <p:nvPr>
              <p:custDataLst>
                <p:tags r:id="rId9"/>
              </p:custDataLst>
            </p:nvPr>
          </p:nvSpPr>
          <p:spPr bwMode="auto">
            <a:xfrm>
              <a:off x="2162629" y="134653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FFC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FFC000"/>
                </a:solidFill>
              </a:endParaRPr>
            </a:p>
          </p:txBody>
        </p:sp>
        <p:sp>
          <p:nvSpPr>
            <p:cNvPr id="33" name="矩形 32"/>
            <p:cNvSpPr/>
            <p:nvPr>
              <p:custDataLst>
                <p:tags r:id="rId10"/>
              </p:custDataLst>
            </p:nvPr>
          </p:nvSpPr>
          <p:spPr>
            <a:xfrm>
              <a:off x="3261047" y="1089254"/>
              <a:ext cx="6365209" cy="1040409"/>
            </a:xfrm>
            <a:prstGeom prst="rect">
              <a:avLst/>
            </a:prstGeom>
          </p:spPr>
          <p:txBody>
            <a:bodyPr lIns="0" tIns="0" rIns="0" bIns="0" anchor="ctr" anchorCtr="0">
              <a:normAutofit/>
            </a:bodyPr>
            <a:lstStyle/>
            <a:p>
              <a:pPr>
                <a:lnSpc>
                  <a:spcPct val="120000"/>
                </a:lnSpc>
              </a:pPr>
              <a:r>
                <a:rPr lang="zh-CN" altLang="en-US" dirty="0">
                  <a:solidFill>
                    <a:srgbClr val="FFC000"/>
                  </a:solidFill>
                </a:rPr>
                <a:t>劳动者只能从工作上的社会关系寻求工作的意义。</a:t>
              </a:r>
            </a:p>
          </p:txBody>
        </p:sp>
      </p:grpSp>
      <p:grpSp>
        <p:nvGrpSpPr>
          <p:cNvPr id="46" name="组合 45"/>
          <p:cNvGrpSpPr/>
          <p:nvPr>
            <p:custDataLst>
              <p:tags r:id="rId3"/>
            </p:custDataLst>
          </p:nvPr>
        </p:nvGrpSpPr>
        <p:grpSpPr>
          <a:xfrm>
            <a:off x="1447532" y="4539308"/>
            <a:ext cx="7372940" cy="706190"/>
            <a:chOff x="2162629" y="1089254"/>
            <a:chExt cx="7463757" cy="1040513"/>
          </a:xfrm>
        </p:grpSpPr>
        <p:sp>
          <p:nvSpPr>
            <p:cNvPr id="47" name="Freeform 5"/>
            <p:cNvSpPr>
              <a:spLocks noEditPoints="1"/>
            </p:cNvSpPr>
            <p:nvPr>
              <p:custDataLst>
                <p:tags r:id="rId7"/>
              </p:custDataLst>
            </p:nvPr>
          </p:nvSpPr>
          <p:spPr bwMode="auto">
            <a:xfrm>
              <a:off x="2162629" y="134653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D10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D10000"/>
                </a:solidFill>
              </a:endParaRPr>
            </a:p>
          </p:txBody>
        </p:sp>
        <p:sp>
          <p:nvSpPr>
            <p:cNvPr id="48" name="矩形 47"/>
            <p:cNvSpPr/>
            <p:nvPr>
              <p:custDataLst>
                <p:tags r:id="rId8"/>
              </p:custDataLst>
            </p:nvPr>
          </p:nvSpPr>
          <p:spPr>
            <a:xfrm>
              <a:off x="3261177" y="1089254"/>
              <a:ext cx="6365209" cy="1040513"/>
            </a:xfrm>
            <a:prstGeom prst="rect">
              <a:avLst/>
            </a:prstGeom>
          </p:spPr>
          <p:txBody>
            <a:bodyPr lIns="0" tIns="0" rIns="0" bIns="0" anchor="ctr" anchorCtr="0">
              <a:normAutofit/>
            </a:bodyPr>
            <a:lstStyle/>
            <a:p>
              <a:pPr>
                <a:lnSpc>
                  <a:spcPct val="120000"/>
                </a:lnSpc>
              </a:pPr>
              <a:r>
                <a:rPr lang="zh-CN" altLang="en-US" dirty="0">
                  <a:solidFill>
                    <a:srgbClr val="D10000"/>
                  </a:solidFill>
                </a:rPr>
                <a:t>劳动者对同事们的社会影响力，比对管理者所给予的经济诱因控制更为重视。</a:t>
              </a:r>
            </a:p>
          </p:txBody>
        </p:sp>
      </p:grpSp>
      <p:grpSp>
        <p:nvGrpSpPr>
          <p:cNvPr id="49" name="组合 48"/>
          <p:cNvGrpSpPr/>
          <p:nvPr>
            <p:custDataLst>
              <p:tags r:id="rId4"/>
            </p:custDataLst>
          </p:nvPr>
        </p:nvGrpSpPr>
        <p:grpSpPr>
          <a:xfrm>
            <a:off x="1983946" y="5323309"/>
            <a:ext cx="7052550" cy="706190"/>
            <a:chOff x="2162629" y="1089254"/>
            <a:chExt cx="10391348" cy="1040513"/>
          </a:xfrm>
        </p:grpSpPr>
        <p:sp>
          <p:nvSpPr>
            <p:cNvPr id="50" name="Freeform 5"/>
            <p:cNvSpPr>
              <a:spLocks noEditPoints="1"/>
            </p:cNvSpPr>
            <p:nvPr>
              <p:custDataLst>
                <p:tags r:id="rId5"/>
              </p:custDataLst>
            </p:nvPr>
          </p:nvSpPr>
          <p:spPr bwMode="auto">
            <a:xfrm>
              <a:off x="2162629" y="134653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FFC000"/>
            </a:solidFill>
            <a:ln>
              <a:noFill/>
            </a:ln>
            <a:effectLst>
              <a:reflection blurRad="6350" stA="52000" endA="300" endPos="35000" dir="5400000" sy="-100000" algn="bl" rotWithShape="0"/>
            </a:effectLst>
          </p:spPr>
          <p:txBody>
            <a:bodyPr vert="horz" wrap="square" lIns="91440" tIns="45720" rIns="91440" bIns="45720" numCol="1" anchor="t" anchorCtr="0" compatLnSpc="1"/>
            <a:lstStyle/>
            <a:p>
              <a:endParaRPr lang="zh-CN" altLang="en-US">
                <a:solidFill>
                  <a:srgbClr val="FFC000"/>
                </a:solidFill>
              </a:endParaRPr>
            </a:p>
          </p:txBody>
        </p:sp>
        <p:sp>
          <p:nvSpPr>
            <p:cNvPr id="51" name="矩形 50"/>
            <p:cNvSpPr/>
            <p:nvPr>
              <p:custDataLst>
                <p:tags r:id="rId6"/>
              </p:custDataLst>
            </p:nvPr>
          </p:nvSpPr>
          <p:spPr>
            <a:xfrm>
              <a:off x="3005173" y="1089254"/>
              <a:ext cx="9548804" cy="1040513"/>
            </a:xfrm>
            <a:prstGeom prst="rect">
              <a:avLst/>
            </a:prstGeom>
          </p:spPr>
          <p:txBody>
            <a:bodyPr lIns="0" tIns="0" rIns="0" bIns="0" anchor="ctr" anchorCtr="0">
              <a:normAutofit/>
            </a:bodyPr>
            <a:lstStyle/>
            <a:p>
              <a:pPr>
                <a:lnSpc>
                  <a:spcPct val="120000"/>
                </a:lnSpc>
              </a:pPr>
              <a:r>
                <a:rPr lang="zh-CN" altLang="en-US" dirty="0">
                  <a:solidFill>
                    <a:srgbClr val="FFC000"/>
                  </a:solidFill>
                </a:rPr>
                <a:t>劳动者的工作效率随着上司能满足他们社会需求的程度而改变。</a:t>
              </a:r>
            </a:p>
          </p:txBody>
        </p:sp>
      </p:grpSp>
      <p:sp>
        <p:nvSpPr>
          <p:cNvPr id="19" name="圆角矩形 18">
            <a:extLst>
              <a:ext uri="{FF2B5EF4-FFF2-40B4-BE49-F238E27FC236}">
                <a16:creationId xmlns:a16="http://schemas.microsoft.com/office/drawing/2014/main" id="{49036C01-BD8D-EC46-9071-21A88FF282E9}"/>
              </a:ext>
            </a:extLst>
          </p:cNvPr>
          <p:cNvSpPr/>
          <p:nvPr/>
        </p:nvSpPr>
        <p:spPr>
          <a:xfrm>
            <a:off x="395536" y="1297942"/>
            <a:ext cx="3456384" cy="432049"/>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solidFill>
                  <a:schemeClr val="bg1"/>
                </a:solidFill>
              </a:rPr>
              <a:t>2. 2 </a:t>
            </a:r>
            <a:r>
              <a:rPr lang="zh-CN" altLang="en-US" dirty="0">
                <a:solidFill>
                  <a:schemeClr val="bg1"/>
                </a:solidFill>
              </a:rPr>
              <a:t>社会人假设</a:t>
            </a:r>
          </a:p>
        </p:txBody>
      </p:sp>
      <p:sp>
        <p:nvSpPr>
          <p:cNvPr id="20" name="标题 1">
            <a:extLst>
              <a:ext uri="{FF2B5EF4-FFF2-40B4-BE49-F238E27FC236}">
                <a16:creationId xmlns:a16="http://schemas.microsoft.com/office/drawing/2014/main" id="{2F0CA0EA-78A8-B64C-8225-1AF4EB3E5A00}"/>
              </a:ext>
            </a:extLst>
          </p:cNvPr>
          <p:cNvSpPr>
            <a:spLocks noGrp="1"/>
          </p:cNvSpPr>
          <p:nvPr>
            <p:ph type="title"/>
          </p:nvPr>
        </p:nvSpPr>
        <p:spPr>
          <a:xfrm>
            <a:off x="0" y="188640"/>
            <a:ext cx="5755005" cy="608965"/>
          </a:xfrm>
        </p:spPr>
        <p:txBody>
          <a:bodyPr/>
          <a:lstStyle/>
          <a:p>
            <a:r>
              <a:rPr lang="en-US" altLang="zh-CN" sz="3200" dirty="0">
                <a:latin typeface="+mn-lt"/>
                <a:ea typeface="+mn-ea"/>
                <a:cs typeface="+mn-ea"/>
              </a:rPr>
              <a:t>2. </a:t>
            </a:r>
            <a:r>
              <a:rPr lang="zh-CN" altLang="en-US" sz="3200" dirty="0">
                <a:latin typeface="+mn-lt"/>
                <a:ea typeface="+mn-ea"/>
                <a:cs typeface="+mn-ea"/>
              </a:rPr>
              <a:t>人性假设及其发展</a:t>
            </a:r>
          </a:p>
        </p:txBody>
      </p:sp>
    </p:spTree>
    <p:extLst>
      <p:ext uri="{BB962C8B-B14F-4D97-AF65-F5344CB8AC3E}">
        <p14:creationId xmlns:p14="http://schemas.microsoft.com/office/powerpoint/2010/main" val="1823734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29717" y="1988840"/>
            <a:ext cx="7886700" cy="4267815"/>
          </a:xfrm>
        </p:spPr>
        <p:txBody>
          <a:bodyPr/>
          <a:lstStyle/>
          <a:p>
            <a:pPr marL="228600" indent="0" fontAlgn="auto">
              <a:buNone/>
              <a:extLst>
                <a:ext uri="{35155182-B16C-46BC-9424-99874614C6A1}">
                  <wpsdc:marlchars xmlns="" xmlns:wpsdc="http://www.wps.cn/officeDocument/2017/drawingmlCustomData" val="100" checksum="1487870873"/>
                </a:ext>
              </a:extLst>
            </a:pPr>
            <a:r>
              <a:rPr lang="zh-CN" altLang="en-US" sz="2000" dirty="0">
                <a:solidFill>
                  <a:srgbClr val="D34721"/>
                </a:solidFill>
              </a:rPr>
              <a:t>观点：</a:t>
            </a:r>
            <a:r>
              <a:rPr lang="zh-CN" altLang="en-US" sz="2000" dirty="0"/>
              <a:t>人类需要的最高层次是自我实现</a:t>
            </a:r>
            <a:r>
              <a:rPr lang="en-US" altLang="zh-CN" sz="2000" dirty="0"/>
              <a:t>——</a:t>
            </a:r>
            <a:r>
              <a:rPr lang="zh-CN" altLang="en-US" sz="2000" dirty="0"/>
              <a:t>马斯洛</a:t>
            </a:r>
            <a:endParaRPr lang="en-US" altLang="zh-CN" sz="2000" dirty="0"/>
          </a:p>
          <a:p>
            <a:pPr marL="228600" indent="0" fontAlgn="auto">
              <a:buNone/>
              <a:extLst>
                <a:ext uri="{35155182-B16C-46BC-9424-99874614C6A1}">
                  <wpsdc:marlchars xmlns="" xmlns:wpsdc="http://www.wps.cn/officeDocument/2017/drawingmlCustomData" val="100" checksum="1487870873"/>
                </a:ext>
              </a:extLst>
            </a:pPr>
            <a:r>
              <a:rPr lang="zh-CN" altLang="en-US" sz="2000" dirty="0"/>
              <a:t>麦格雷戈在自我实现人假设的基础上提出了</a:t>
            </a:r>
            <a:r>
              <a:rPr lang="zh-CN" altLang="en-US" sz="2000" dirty="0">
                <a:solidFill>
                  <a:srgbClr val="D34721"/>
                </a:solidFill>
              </a:rPr>
              <a:t>Y理论</a:t>
            </a:r>
            <a:r>
              <a:rPr lang="zh-CN" altLang="en-US" sz="2000" dirty="0"/>
              <a:t>。</a:t>
            </a:r>
          </a:p>
          <a:p>
            <a:pPr marL="228600" indent="0" fontAlgn="auto">
              <a:buNone/>
              <a:extLst>
                <a:ext uri="{35155182-B16C-46BC-9424-99874614C6A1}">
                  <wpsdc:marlchars xmlns="" xmlns:wpsdc="http://www.wps.cn/officeDocument/2017/drawingmlCustomData" val="100" checksum="1487870873"/>
                </a:ext>
              </a:extLst>
            </a:pPr>
            <a:endParaRPr lang="zh-CN" altLang="en-US" sz="2000" dirty="0"/>
          </a:p>
        </p:txBody>
      </p:sp>
      <p:sp>
        <p:nvSpPr>
          <p:cNvPr id="5" name="圆角矩形 4">
            <a:extLst>
              <a:ext uri="{FF2B5EF4-FFF2-40B4-BE49-F238E27FC236}">
                <a16:creationId xmlns:a16="http://schemas.microsoft.com/office/drawing/2014/main" id="{69BA06C5-2604-4944-B5E0-0BAFC937ACBE}"/>
              </a:ext>
            </a:extLst>
          </p:cNvPr>
          <p:cNvSpPr/>
          <p:nvPr/>
        </p:nvSpPr>
        <p:spPr>
          <a:xfrm>
            <a:off x="395536" y="1297942"/>
            <a:ext cx="3672408" cy="432049"/>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2. 3 </a:t>
            </a:r>
            <a:r>
              <a:rPr lang="zh-CN" altLang="en-US" dirty="0"/>
              <a:t>自我实现人假设（Y理论）</a:t>
            </a:r>
            <a:endParaRPr lang="zh-CN" altLang="en-US" dirty="0">
              <a:solidFill>
                <a:schemeClr val="bg1"/>
              </a:solidFill>
            </a:endParaRPr>
          </a:p>
        </p:txBody>
      </p:sp>
      <p:sp>
        <p:nvSpPr>
          <p:cNvPr id="8" name="标题 1">
            <a:extLst>
              <a:ext uri="{FF2B5EF4-FFF2-40B4-BE49-F238E27FC236}">
                <a16:creationId xmlns:a16="http://schemas.microsoft.com/office/drawing/2014/main" id="{C3429E8C-0CEF-C14B-BFE1-9DD4B3B5BDAD}"/>
              </a:ext>
            </a:extLst>
          </p:cNvPr>
          <p:cNvSpPr>
            <a:spLocks noGrp="1"/>
          </p:cNvSpPr>
          <p:nvPr>
            <p:ph type="title"/>
          </p:nvPr>
        </p:nvSpPr>
        <p:spPr>
          <a:xfrm>
            <a:off x="0" y="188640"/>
            <a:ext cx="5755005" cy="608965"/>
          </a:xfrm>
        </p:spPr>
        <p:txBody>
          <a:bodyPr/>
          <a:lstStyle/>
          <a:p>
            <a:r>
              <a:rPr lang="en-US" altLang="zh-CN" sz="3200" dirty="0">
                <a:latin typeface="+mn-lt"/>
                <a:ea typeface="+mn-ea"/>
                <a:cs typeface="+mn-ea"/>
              </a:rPr>
              <a:t>2. </a:t>
            </a:r>
            <a:r>
              <a:rPr lang="zh-CN" altLang="en-US" sz="3200" dirty="0">
                <a:latin typeface="+mn-lt"/>
                <a:ea typeface="+mn-ea"/>
                <a:cs typeface="+mn-ea"/>
              </a:rPr>
              <a:t>人性假设及其发展</a:t>
            </a:r>
          </a:p>
        </p:txBody>
      </p:sp>
      <p:graphicFrame>
        <p:nvGraphicFramePr>
          <p:cNvPr id="9" name="表格 8">
            <a:extLst>
              <a:ext uri="{FF2B5EF4-FFF2-40B4-BE49-F238E27FC236}">
                <a16:creationId xmlns:a16="http://schemas.microsoft.com/office/drawing/2014/main" id="{15180229-06D1-8E45-B3EE-86A57A473CF6}"/>
              </a:ext>
            </a:extLst>
          </p:cNvPr>
          <p:cNvGraphicFramePr>
            <a:graphicFrameLocks noGrp="1"/>
          </p:cNvGraphicFramePr>
          <p:nvPr>
            <p:extLst>
              <p:ext uri="{D42A27DB-BD31-4B8C-83A1-F6EECF244321}">
                <p14:modId xmlns:p14="http://schemas.microsoft.com/office/powerpoint/2010/main" val="26369466"/>
              </p:ext>
            </p:extLst>
          </p:nvPr>
        </p:nvGraphicFramePr>
        <p:xfrm>
          <a:off x="675819" y="2802221"/>
          <a:ext cx="7886700" cy="3474119"/>
        </p:xfrm>
        <a:graphic>
          <a:graphicData uri="http://schemas.openxmlformats.org/drawingml/2006/table">
            <a:tbl>
              <a:tblPr firstRow="1" firstCol="1" bandRow="1">
                <a:tableStyleId>{8A107856-5554-42FB-B03E-39F5DBC370BA}</a:tableStyleId>
              </a:tblPr>
              <a:tblGrid>
                <a:gridCol w="7886700">
                  <a:extLst>
                    <a:ext uri="{9D8B030D-6E8A-4147-A177-3AD203B41FA5}">
                      <a16:colId xmlns:a16="http://schemas.microsoft.com/office/drawing/2014/main" val="20000"/>
                    </a:ext>
                  </a:extLst>
                </a:gridCol>
              </a:tblGrid>
              <a:tr h="557112">
                <a:tc>
                  <a:txBody>
                    <a:bodyPr/>
                    <a:lstStyle/>
                    <a:p>
                      <a:pPr algn="just">
                        <a:lnSpc>
                          <a:spcPct val="150000"/>
                        </a:lnSpc>
                        <a:spcAft>
                          <a:spcPts val="0"/>
                        </a:spcAft>
                      </a:pPr>
                      <a:r>
                        <a:rPr lang="zh-CN" altLang="en-US" sz="1600" b="0">
                          <a:latin typeface="微软雅黑" panose="020B0503020204020204" pitchFamily="34" charset="-122"/>
                          <a:ea typeface="微软雅黑" panose="020B0503020204020204" pitchFamily="34" charset="-122"/>
                          <a:sym typeface="+mn-ea"/>
                        </a:rPr>
                        <a:t>大多数人都是勤奋的，只要环境允许，人是乐于工作的；</a:t>
                      </a:r>
                      <a:endParaRPr lang="zh-CN" altLang="en-US" sz="1600" b="0"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0"/>
                  </a:ext>
                </a:extLst>
              </a:tr>
              <a:tr h="557613">
                <a:tc>
                  <a:txBody>
                    <a:bodyPr/>
                    <a:lstStyle/>
                    <a:p>
                      <a:pPr marL="146050" indent="-230505" fontAlgn="auto">
                        <a:lnSpc>
                          <a:spcPct val="150000"/>
                        </a:lnSpc>
                        <a:extLst>
                          <a:ext uri="{35155182-B16C-46BC-9424-99874614C6A1}">
                            <wpsdc:marlchars xmlns="" xmlns:wpsdc="http://www.wps.cn/officeDocument/2017/drawingmlCustomData" val="64" checksum="1107311110"/>
                          </a:ext>
                        </a:extLst>
                      </a:pPr>
                      <a:r>
                        <a:rPr lang="zh-CN" altLang="en-US" sz="1600" b="0">
                          <a:latin typeface="微软雅黑" panose="020B0503020204020204" pitchFamily="34" charset="-122"/>
                          <a:ea typeface="微软雅黑" panose="020B0503020204020204" pitchFamily="34" charset="-122"/>
                          <a:sym typeface="+mn-ea"/>
                        </a:rPr>
                        <a:t>人在执行任务的过程中能够自我指导和自我控制；</a:t>
                      </a:r>
                      <a:endParaRPr lang="zh-CN" altLang="en-US" sz="1600" b="0" kern="100" dirty="0">
                        <a:effectLst/>
                        <a:latin typeface="微软雅黑" panose="020B0503020204020204" pitchFamily="34" charset="-122"/>
                        <a:ea typeface="微软雅黑" panose="020B0503020204020204" pitchFamily="34" charset="-122"/>
                        <a:cs typeface="微软雅黑" panose="020B0503020204020204" pitchFamily="34" charset="-122"/>
                        <a:sym typeface="+mn-ea"/>
                      </a:endParaRP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1"/>
                  </a:ext>
                </a:extLst>
              </a:tr>
              <a:tr h="689108">
                <a:tc>
                  <a:txBody>
                    <a:bodyPr/>
                    <a:lstStyle/>
                    <a:p>
                      <a:pPr algn="just">
                        <a:lnSpc>
                          <a:spcPct val="150000"/>
                        </a:lnSpc>
                        <a:spcAft>
                          <a:spcPts val="0"/>
                        </a:spcAft>
                      </a:pPr>
                      <a:r>
                        <a:rPr lang="zh-CN" altLang="en-US" sz="1600" b="0" dirty="0">
                          <a:latin typeface="微软雅黑" panose="020B0503020204020204" pitchFamily="34" charset="-122"/>
                          <a:ea typeface="微软雅黑" panose="020B0503020204020204" pitchFamily="34" charset="-122"/>
                          <a:sym typeface="+mn-ea"/>
                        </a:rPr>
                        <a:t>在正常情况下，大多数人不仅会接受任务，而且会主动寻求责任，逃避责任、缺乏抱负以及强调安全感通常是经验的结果，而不是人的本性；</a:t>
                      </a: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2"/>
                  </a:ext>
                </a:extLst>
              </a:tr>
              <a:tr h="689108">
                <a:tc>
                  <a:txBody>
                    <a:bodyPr/>
                    <a:lstStyle/>
                    <a:p>
                      <a:pPr algn="just">
                        <a:lnSpc>
                          <a:spcPct val="150000"/>
                        </a:lnSpc>
                        <a:spcAft>
                          <a:spcPts val="0"/>
                        </a:spcAft>
                        <a:buNone/>
                      </a:pPr>
                      <a:r>
                        <a:rPr lang="zh-CN" altLang="en-US" sz="1600" b="0">
                          <a:latin typeface="微软雅黑" panose="020B0503020204020204" pitchFamily="34" charset="-122"/>
                          <a:ea typeface="微软雅黑" panose="020B0503020204020204" pitchFamily="34" charset="-122"/>
                          <a:sym typeface="+mn-ea"/>
                        </a:rPr>
                        <a:t>大多数人都具有相当程度的想象力、智谋和创造力，在不为外界因素所指使和控制的情况下，可以得到正常发挥；</a:t>
                      </a: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3"/>
                  </a:ext>
                </a:extLst>
              </a:tr>
              <a:tr h="438094">
                <a:tc>
                  <a:txBody>
                    <a:bodyPr/>
                    <a:lstStyle/>
                    <a:p>
                      <a:pPr algn="just">
                        <a:lnSpc>
                          <a:spcPct val="150000"/>
                        </a:lnSpc>
                        <a:spcAft>
                          <a:spcPts val="0"/>
                        </a:spcAft>
                        <a:buNone/>
                      </a:pPr>
                      <a:r>
                        <a:rPr lang="zh-CN" altLang="en-US" sz="1600" b="0">
                          <a:latin typeface="微软雅黑" panose="020B0503020204020204" pitchFamily="34" charset="-122"/>
                          <a:ea typeface="微软雅黑" panose="020B0503020204020204" pitchFamily="34" charset="-122"/>
                          <a:sym typeface="+mn-ea"/>
                        </a:rPr>
                        <a:t>人体之中蕴藏着极大的潜力，但在现代工业条件下，一般人只能发挥少部分潜力；</a:t>
                      </a: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4"/>
                  </a:ext>
                </a:extLst>
              </a:tr>
              <a:tr h="543084">
                <a:tc>
                  <a:txBody>
                    <a:bodyPr/>
                    <a:lstStyle/>
                    <a:p>
                      <a:pPr algn="just">
                        <a:lnSpc>
                          <a:spcPct val="150000"/>
                        </a:lnSpc>
                        <a:spcAft>
                          <a:spcPts val="0"/>
                        </a:spcAft>
                        <a:buNone/>
                      </a:pPr>
                      <a:r>
                        <a:rPr lang="zh-CN" altLang="en-US" sz="1600" b="0" dirty="0">
                          <a:latin typeface="微软雅黑" panose="020B0503020204020204" pitchFamily="34" charset="-122"/>
                          <a:ea typeface="微软雅黑" panose="020B0503020204020204" pitchFamily="34" charset="-122"/>
                          <a:sym typeface="+mn-ea"/>
                        </a:rPr>
                        <a:t>员工个人自我实现倾向与组织所要求的行为之间并无冲突。</a:t>
                      </a:r>
                    </a:p>
                  </a:txBody>
                  <a:tcPr marL="46254" marR="46254" marT="0" marB="0" anchor="ctr">
                    <a:lnL w="12700" cmpd="sng">
                      <a:solidFill>
                        <a:schemeClr val="bg1"/>
                      </a:solidFill>
                      <a:prstDash val="solid"/>
                    </a:lnL>
                    <a:lnR w="12700" cmpd="sng">
                      <a:solidFill>
                        <a:schemeClr val="bg1"/>
                      </a:solidFill>
                      <a:prstDash val="solid"/>
                    </a:lnR>
                    <a:lnT w="12700" cmpd="sng">
                      <a:solidFill>
                        <a:schemeClr val="bg1"/>
                      </a:solidFill>
                      <a:prstDash val="solid"/>
                    </a:lnT>
                    <a:lnB w="12700" cmpd="sng">
                      <a:solidFill>
                        <a:schemeClr val="bg1"/>
                      </a:solidFill>
                      <a:prstDash val="soli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791554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2467" y="1894476"/>
            <a:ext cx="7886700" cy="4751705"/>
          </a:xfrm>
        </p:spPr>
        <p:txBody>
          <a:bodyPr/>
          <a:lstStyle/>
          <a:p>
            <a:pPr marL="571500" fontAlgn="auto">
              <a:extLst>
                <a:ext uri="{35155182-B16C-46BC-9424-99874614C6A1}">
                  <wpsdc:marlchars xmlns="" xmlns:wpsdc="http://www.wps.cn/officeDocument/2017/drawingmlCustomData" val="100" checksum="1487870873"/>
                </a:ext>
              </a:extLst>
            </a:pPr>
            <a:r>
              <a:rPr lang="zh-CN" altLang="en-US" sz="2000" dirty="0">
                <a:solidFill>
                  <a:srgbClr val="D34721"/>
                </a:solidFill>
              </a:rPr>
              <a:t>观点：</a:t>
            </a:r>
            <a:r>
              <a:rPr lang="zh-CN" altLang="en-US" sz="2000" dirty="0">
                <a:solidFill>
                  <a:schemeClr val="tx1"/>
                </a:solidFill>
              </a:rPr>
              <a:t>人既不是单纯的经济人，也不是完全的社会人，更不是纯粹的自我实现人，而是</a:t>
            </a:r>
            <a:r>
              <a:rPr lang="zh-CN" altLang="en-US" sz="2000" dirty="0">
                <a:solidFill>
                  <a:srgbClr val="D34721"/>
                </a:solidFill>
              </a:rPr>
              <a:t>复杂人</a:t>
            </a:r>
            <a:r>
              <a:rPr lang="zh-CN" altLang="en-US" sz="2000" dirty="0">
                <a:solidFill>
                  <a:schemeClr val="tx1"/>
                </a:solidFill>
              </a:rPr>
              <a:t>。</a:t>
            </a:r>
            <a:endParaRPr lang="en-US" altLang="zh-CN" sz="2000" dirty="0">
              <a:solidFill>
                <a:schemeClr val="tx1"/>
              </a:solidFill>
            </a:endParaRPr>
          </a:p>
          <a:p>
            <a:pPr marL="571500" fontAlgn="auto">
              <a:extLst>
                <a:ext uri="{35155182-B16C-46BC-9424-99874614C6A1}">
                  <wpsdc:marlchars xmlns="" xmlns:wpsdc="http://www.wps.cn/officeDocument/2017/drawingmlCustomData" val="100" checksum="1487870873"/>
                </a:ext>
              </a:extLst>
            </a:pPr>
            <a:endParaRPr lang="en-US" altLang="zh-CN" sz="2000" dirty="0">
              <a:solidFill>
                <a:schemeClr val="tx1"/>
              </a:solidFill>
            </a:endParaRPr>
          </a:p>
          <a:p>
            <a:pPr marL="571500" fontAlgn="auto">
              <a:extLst>
                <a:ext uri="{35155182-B16C-46BC-9424-99874614C6A1}">
                  <wpsdc:marlchars xmlns="" xmlns:wpsdc="http://www.wps.cn/officeDocument/2017/drawingmlCustomData" val="100" checksum="1487870873"/>
                </a:ext>
              </a:extLst>
            </a:pPr>
            <a:endParaRPr lang="en-US" altLang="zh-CN" sz="2000" dirty="0"/>
          </a:p>
          <a:p>
            <a:pPr marL="571500" fontAlgn="auto">
              <a:extLst>
                <a:ext uri="{35155182-B16C-46BC-9424-99874614C6A1}">
                  <wpsdc:marlchars xmlns="" xmlns:wpsdc="http://www.wps.cn/officeDocument/2017/drawingmlCustomData" val="100" checksum="1487870873"/>
                </a:ext>
              </a:extLst>
            </a:pPr>
            <a:endParaRPr lang="en-US" altLang="zh-CN" sz="2000" dirty="0">
              <a:solidFill>
                <a:schemeClr val="tx1"/>
              </a:solidFill>
            </a:endParaRPr>
          </a:p>
          <a:p>
            <a:pPr marL="571500" fontAlgn="auto">
              <a:extLst>
                <a:ext uri="{35155182-B16C-46BC-9424-99874614C6A1}">
                  <wpsdc:marlchars xmlns="" xmlns:wpsdc="http://www.wps.cn/officeDocument/2017/drawingmlCustomData" val="100" checksum="1487870873"/>
                </a:ext>
              </a:extLst>
            </a:pPr>
            <a:endParaRPr lang="zh-CN" altLang="en-US" sz="2000" dirty="0">
              <a:solidFill>
                <a:schemeClr val="tx1"/>
              </a:solidFill>
            </a:endParaRPr>
          </a:p>
          <a:p>
            <a:pPr marL="228600" indent="0" fontAlgn="auto">
              <a:buNone/>
              <a:extLst>
                <a:ext uri="{35155182-B16C-46BC-9424-99874614C6A1}">
                  <wpsdc:marlchars xmlns="" xmlns:wpsdc="http://www.wps.cn/officeDocument/2017/drawingmlCustomData" val="100" checksum="1487870873"/>
                </a:ext>
              </a:extLst>
            </a:pPr>
            <a:endParaRPr lang="zh-CN" altLang="en-US" sz="2000" dirty="0">
              <a:solidFill>
                <a:schemeClr val="tx1"/>
              </a:solidFill>
            </a:endParaRPr>
          </a:p>
          <a:p>
            <a:pPr marL="228600" indent="0" fontAlgn="auto">
              <a:buNone/>
              <a:extLst>
                <a:ext uri="{35155182-B16C-46BC-9424-99874614C6A1}">
                  <wpsdc:marlchars xmlns="" xmlns:wpsdc="http://www.wps.cn/officeDocument/2017/drawingmlCustomData" val="100" checksum="1487870873"/>
                </a:ext>
              </a:extLst>
            </a:pPr>
            <a:endParaRPr lang="zh-CN" altLang="en-US" sz="2000" dirty="0"/>
          </a:p>
        </p:txBody>
      </p:sp>
      <p:sp>
        <p:nvSpPr>
          <p:cNvPr id="5" name="圆角矩形 4">
            <a:extLst>
              <a:ext uri="{FF2B5EF4-FFF2-40B4-BE49-F238E27FC236}">
                <a16:creationId xmlns:a16="http://schemas.microsoft.com/office/drawing/2014/main" id="{ED74F623-EF21-C144-A0FB-1366953F5E3B}"/>
              </a:ext>
            </a:extLst>
          </p:cNvPr>
          <p:cNvSpPr/>
          <p:nvPr/>
        </p:nvSpPr>
        <p:spPr>
          <a:xfrm>
            <a:off x="395536" y="1297942"/>
            <a:ext cx="5184576" cy="432049"/>
          </a:xfrm>
          <a:prstGeom prst="roundRect">
            <a:avLst/>
          </a:prstGeom>
          <a:solidFill>
            <a:srgbClr val="DE73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0" fontAlgn="auto">
              <a:buNone/>
              <a:extLst>
                <a:ext uri="{35155182-B16C-46BC-9424-99874614C6A1}">
                  <wpsdc:marlchars xmlns:wpsdc="http://www.wps.cn/officeDocument/2017/drawingmlCustomData" xmlns="" xmlns:lc="http://schemas.openxmlformats.org/drawingml/2006/lockedCanvas" val="100" checksum="1487870873"/>
                </a:ext>
              </a:extLst>
            </a:pPr>
            <a:r>
              <a:rPr lang="en-US" altLang="zh-CN" dirty="0"/>
              <a:t>2. 4 </a:t>
            </a:r>
            <a:r>
              <a:rPr lang="zh-CN" altLang="en-US" dirty="0"/>
              <a:t>复杂人假设（超Y理论）</a:t>
            </a:r>
            <a:r>
              <a:rPr lang="en-US" altLang="zh-CN" dirty="0"/>
              <a:t>——</a:t>
            </a:r>
            <a:r>
              <a:rPr lang="en-US" altLang="zh-CN" dirty="0" err="1"/>
              <a:t>艾德佳•沙因</a:t>
            </a:r>
            <a:endParaRPr lang="zh-CN" altLang="en-US" dirty="0">
              <a:solidFill>
                <a:schemeClr val="bg1"/>
              </a:solidFill>
            </a:endParaRPr>
          </a:p>
        </p:txBody>
      </p:sp>
      <p:sp>
        <p:nvSpPr>
          <p:cNvPr id="6" name="标题 1">
            <a:extLst>
              <a:ext uri="{FF2B5EF4-FFF2-40B4-BE49-F238E27FC236}">
                <a16:creationId xmlns:a16="http://schemas.microsoft.com/office/drawing/2014/main" id="{A2B3DA63-3C3D-0A49-8DC6-46980261562C}"/>
              </a:ext>
            </a:extLst>
          </p:cNvPr>
          <p:cNvSpPr txBox="1">
            <a:spLocks/>
          </p:cNvSpPr>
          <p:nvPr/>
        </p:nvSpPr>
        <p:spPr>
          <a:xfrm>
            <a:off x="0" y="188640"/>
            <a:ext cx="5755005" cy="608965"/>
          </a:xfrm>
          <a:prstGeom prst="rect">
            <a:avLst/>
          </a:prstGeom>
        </p:spPr>
        <p:txBody>
          <a:bodyPr/>
          <a:lstStyle>
            <a:lvl1pPr algn="l" rtl="0" eaLnBrk="0" fontAlgn="base" hangingPunct="0">
              <a:spcBef>
                <a:spcPct val="0"/>
              </a:spcBef>
              <a:spcAft>
                <a:spcPct val="0"/>
              </a:spcAft>
              <a:defRPr sz="3600" kern="1200">
                <a:solidFill>
                  <a:schemeClr val="bg1"/>
                </a:solidFill>
                <a:latin typeface="黑体" panose="02010609060101010101" pitchFamily="49" charset="-122"/>
                <a:ea typeface="黑体" panose="02010609060101010101" pitchFamily="49" charset="-122"/>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a:lstStyle>
          <a:p>
            <a:r>
              <a:rPr lang="en-US" altLang="zh-CN" sz="3200">
                <a:latin typeface="+mn-lt"/>
                <a:ea typeface="+mn-ea"/>
                <a:cs typeface="+mn-ea"/>
              </a:rPr>
              <a:t>2. </a:t>
            </a:r>
            <a:r>
              <a:rPr lang="zh-CN" altLang="en-US" sz="3200">
                <a:latin typeface="+mn-lt"/>
                <a:ea typeface="+mn-ea"/>
                <a:cs typeface="+mn-ea"/>
              </a:rPr>
              <a:t>人性假设及其发展</a:t>
            </a:r>
            <a:endParaRPr lang="zh-CN" altLang="en-US" sz="3200" dirty="0">
              <a:latin typeface="+mn-lt"/>
              <a:ea typeface="+mn-ea"/>
              <a:cs typeface="+mn-ea"/>
            </a:endParaRPr>
          </a:p>
        </p:txBody>
      </p:sp>
      <p:sp>
        <p:nvSpPr>
          <p:cNvPr id="9" name="内容占位符 2">
            <a:extLst>
              <a:ext uri="{FF2B5EF4-FFF2-40B4-BE49-F238E27FC236}">
                <a16:creationId xmlns:a16="http://schemas.microsoft.com/office/drawing/2014/main" id="{CDF6C6EB-6EC4-0049-AADE-A9FA03337F8A}"/>
              </a:ext>
            </a:extLst>
          </p:cNvPr>
          <p:cNvSpPr txBox="1">
            <a:spLocks/>
          </p:cNvSpPr>
          <p:nvPr/>
        </p:nvSpPr>
        <p:spPr>
          <a:xfrm>
            <a:off x="358785" y="2564904"/>
            <a:ext cx="7886700" cy="4751705"/>
          </a:xfrm>
          <a:prstGeom prst="rect">
            <a:avLst/>
          </a:prstGeom>
        </p:spPr>
        <p:txBody>
          <a:bodyPr/>
          <a:lstStyle>
            <a:lvl1pPr marL="342900" indent="-342900" algn="l" rtl="0" eaLnBrk="0" fontAlgn="base" hangingPunct="0">
              <a:spcBef>
                <a:spcPct val="20000"/>
              </a:spcBef>
              <a:spcAft>
                <a:spcPct val="0"/>
              </a:spcAft>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rgbClr val="C00000"/>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fontAlgn="auto">
              <a:extLst>
                <a:ext uri="{35155182-B16C-46BC-9424-99874614C6A1}">
                  <wpsdc:marlchars xmlns="" xmlns:wpsdc="http://www.wps.cn/officeDocument/2017/drawingmlCustomData" val="100" checksum="1487870873"/>
                </a:ext>
              </a:extLst>
            </a:pPr>
            <a:endParaRPr lang="en-US" altLang="zh-CN" sz="2000" dirty="0"/>
          </a:p>
          <a:p>
            <a:pPr marL="571500" fontAlgn="auto">
              <a:extLst>
                <a:ext uri="{35155182-B16C-46BC-9424-99874614C6A1}">
                  <wpsdc:marlchars xmlns="" xmlns:wpsdc="http://www.wps.cn/officeDocument/2017/drawingmlCustomData" val="100" checksum="1487870873"/>
                </a:ext>
              </a:extLst>
            </a:pPr>
            <a:endParaRPr lang="en-US" altLang="zh-CN" sz="2000" dirty="0"/>
          </a:p>
          <a:p>
            <a:pPr marL="571500" fontAlgn="auto">
              <a:extLst>
                <a:ext uri="{35155182-B16C-46BC-9424-99874614C6A1}">
                  <wpsdc:marlchars xmlns="" xmlns:wpsdc="http://www.wps.cn/officeDocument/2017/drawingmlCustomData" val="100" checksum="1487870873"/>
                </a:ext>
              </a:extLst>
            </a:pPr>
            <a:endParaRPr lang="en-US" altLang="zh-CN" sz="2000" dirty="0"/>
          </a:p>
          <a:p>
            <a:pPr marL="571500" fontAlgn="auto">
              <a:extLst>
                <a:ext uri="{35155182-B16C-46BC-9424-99874614C6A1}">
                  <wpsdc:marlchars xmlns="" xmlns:wpsdc="http://www.wps.cn/officeDocument/2017/drawingmlCustomData" val="100" checksum="1487870873"/>
                </a:ext>
              </a:extLst>
            </a:pPr>
            <a:r>
              <a:rPr lang="zh-CN" altLang="en-US" sz="2000" dirty="0"/>
              <a:t>美国管理心理学家莫尔斯和洛什提出了</a:t>
            </a:r>
            <a:r>
              <a:rPr lang="zh-CN" altLang="en-US" sz="2000" dirty="0">
                <a:solidFill>
                  <a:srgbClr val="D34721"/>
                </a:solidFill>
              </a:rPr>
              <a:t>超Y理论。</a:t>
            </a:r>
          </a:p>
          <a:p>
            <a:pPr lvl="1"/>
            <a:endParaRPr lang="zh-CN" altLang="en-US" sz="2000" dirty="0"/>
          </a:p>
        </p:txBody>
      </p:sp>
      <p:grpSp>
        <p:nvGrpSpPr>
          <p:cNvPr id="43" name="组合 42">
            <a:extLst>
              <a:ext uri="{FF2B5EF4-FFF2-40B4-BE49-F238E27FC236}">
                <a16:creationId xmlns:a16="http://schemas.microsoft.com/office/drawing/2014/main" id="{2AD6200B-E468-334C-B91C-7861ED1014F6}"/>
              </a:ext>
            </a:extLst>
          </p:cNvPr>
          <p:cNvGrpSpPr/>
          <p:nvPr/>
        </p:nvGrpSpPr>
        <p:grpSpPr>
          <a:xfrm>
            <a:off x="591337" y="4215375"/>
            <a:ext cx="3151841" cy="673462"/>
            <a:chOff x="620323" y="2976215"/>
            <a:chExt cx="3151841" cy="673462"/>
          </a:xfrm>
        </p:grpSpPr>
        <p:pic>
          <p:nvPicPr>
            <p:cNvPr id="28" name="图片 27">
              <a:extLst>
                <a:ext uri="{FF2B5EF4-FFF2-40B4-BE49-F238E27FC236}">
                  <a16:creationId xmlns:a16="http://schemas.microsoft.com/office/drawing/2014/main" id="{21963D7A-E6EF-4C4A-A5B2-90E3B87F3EA2}"/>
                </a:ext>
              </a:extLst>
            </p:cNvPr>
            <p:cNvPicPr/>
            <p:nvPr>
              <p:custDataLst>
                <p:tags r:id="rId10"/>
              </p:custDataLst>
            </p:nvPr>
          </p:nvPicPr>
          <p:blipFill rotWithShape="1">
            <a:blip r:embed="rId14" cstate="print"/>
            <a:srcRect t="50886"/>
            <a:stretch>
              <a:fillRect/>
            </a:stretch>
          </p:blipFill>
          <p:spPr>
            <a:xfrm flipH="1">
              <a:off x="683568" y="3553977"/>
              <a:ext cx="3088596" cy="95700"/>
            </a:xfrm>
            <a:prstGeom prst="rect">
              <a:avLst/>
            </a:prstGeom>
          </p:spPr>
        </p:pic>
        <p:sp>
          <p:nvSpPr>
            <p:cNvPr id="29" name="矩形 28">
              <a:extLst>
                <a:ext uri="{FF2B5EF4-FFF2-40B4-BE49-F238E27FC236}">
                  <a16:creationId xmlns:a16="http://schemas.microsoft.com/office/drawing/2014/main" id="{EDFAD87D-743C-6649-9D46-B8BD0DADC23D}"/>
                </a:ext>
              </a:extLst>
            </p:cNvPr>
            <p:cNvSpPr/>
            <p:nvPr>
              <p:custDataLst>
                <p:tags r:id="rId11"/>
              </p:custDataLst>
            </p:nvPr>
          </p:nvSpPr>
          <p:spPr>
            <a:xfrm>
              <a:off x="620323" y="3092187"/>
              <a:ext cx="3088596" cy="482062"/>
            </a:xfrm>
            <a:prstGeom prst="rect">
              <a:avLst/>
            </a:prstGeom>
          </p:spPr>
          <p:txBody>
            <a:bodyPr wrap="square" anchor="ctr" anchorCtr="0">
              <a:normAutofit/>
            </a:bodyPr>
            <a:lstStyle/>
            <a:p>
              <a:pPr algn="ctr"/>
              <a:r>
                <a:rPr lang="zh-CN" altLang="en-US" dirty="0">
                  <a:solidFill>
                    <a:srgbClr val="039FD7">
                      <a:lumMod val="75000"/>
                    </a:srgbClr>
                  </a:solidFill>
                  <a:latin typeface="Arial" panose="020B0604020202020204" pitchFamily="34" charset="0"/>
                  <a:ea typeface="黑体" panose="02010609060101010101" charset="-122"/>
                  <a:cs typeface="+mn-ea"/>
                </a:rPr>
                <a:t>主体需要的差异性</a:t>
              </a:r>
            </a:p>
          </p:txBody>
        </p:sp>
        <p:pic>
          <p:nvPicPr>
            <p:cNvPr id="30" name="图片 29">
              <a:extLst>
                <a:ext uri="{FF2B5EF4-FFF2-40B4-BE49-F238E27FC236}">
                  <a16:creationId xmlns:a16="http://schemas.microsoft.com/office/drawing/2014/main" id="{78C11F4F-4275-4D42-9C61-E8D4625B08BA}"/>
                </a:ext>
              </a:extLst>
            </p:cNvPr>
            <p:cNvPicPr/>
            <p:nvPr>
              <p:custDataLst>
                <p:tags r:id="rId12"/>
              </p:custDataLst>
            </p:nvPr>
          </p:nvPicPr>
          <p:blipFill rotWithShape="1">
            <a:blip r:embed="rId14" cstate="print"/>
            <a:srcRect t="50886"/>
            <a:stretch>
              <a:fillRect/>
            </a:stretch>
          </p:blipFill>
          <p:spPr>
            <a:xfrm flipH="1" flipV="1">
              <a:off x="683568" y="2976215"/>
              <a:ext cx="3088596" cy="95700"/>
            </a:xfrm>
            <a:prstGeom prst="rect">
              <a:avLst/>
            </a:prstGeom>
          </p:spPr>
        </p:pic>
      </p:grpSp>
      <p:grpSp>
        <p:nvGrpSpPr>
          <p:cNvPr id="44" name="组合 43">
            <a:extLst>
              <a:ext uri="{FF2B5EF4-FFF2-40B4-BE49-F238E27FC236}">
                <a16:creationId xmlns:a16="http://schemas.microsoft.com/office/drawing/2014/main" id="{1A979647-1C90-B44C-955D-F406B6A44992}"/>
              </a:ext>
            </a:extLst>
          </p:cNvPr>
          <p:cNvGrpSpPr/>
          <p:nvPr/>
        </p:nvGrpSpPr>
        <p:grpSpPr>
          <a:xfrm>
            <a:off x="4335817" y="4267294"/>
            <a:ext cx="3265785" cy="673462"/>
            <a:chOff x="3984180" y="2976215"/>
            <a:chExt cx="3265785" cy="673462"/>
          </a:xfrm>
        </p:grpSpPr>
        <p:pic>
          <p:nvPicPr>
            <p:cNvPr id="32" name="图片 31">
              <a:extLst>
                <a:ext uri="{FF2B5EF4-FFF2-40B4-BE49-F238E27FC236}">
                  <a16:creationId xmlns:a16="http://schemas.microsoft.com/office/drawing/2014/main" id="{CF7D9B55-6510-AB49-B9E6-302F65D8929D}"/>
                </a:ext>
              </a:extLst>
            </p:cNvPr>
            <p:cNvPicPr/>
            <p:nvPr>
              <p:custDataLst>
                <p:tags r:id="rId7"/>
              </p:custDataLst>
            </p:nvPr>
          </p:nvPicPr>
          <p:blipFill rotWithShape="1">
            <a:blip r:embed="rId15" cstate="print"/>
            <a:srcRect t="50886"/>
            <a:stretch>
              <a:fillRect/>
            </a:stretch>
          </p:blipFill>
          <p:spPr>
            <a:xfrm flipH="1">
              <a:off x="3984180" y="3553977"/>
              <a:ext cx="3265785" cy="95700"/>
            </a:xfrm>
            <a:prstGeom prst="rect">
              <a:avLst/>
            </a:prstGeom>
          </p:spPr>
        </p:pic>
        <p:sp>
          <p:nvSpPr>
            <p:cNvPr id="33" name="矩形 32">
              <a:extLst>
                <a:ext uri="{FF2B5EF4-FFF2-40B4-BE49-F238E27FC236}">
                  <a16:creationId xmlns:a16="http://schemas.microsoft.com/office/drawing/2014/main" id="{11C2C5DE-2E26-864B-A811-A8C1B1EFCECD}"/>
                </a:ext>
              </a:extLst>
            </p:cNvPr>
            <p:cNvSpPr/>
            <p:nvPr>
              <p:custDataLst>
                <p:tags r:id="rId8"/>
              </p:custDataLst>
            </p:nvPr>
          </p:nvSpPr>
          <p:spPr>
            <a:xfrm>
              <a:off x="3984791" y="3071915"/>
              <a:ext cx="3089846" cy="482062"/>
            </a:xfrm>
            <a:prstGeom prst="rect">
              <a:avLst/>
            </a:prstGeom>
          </p:spPr>
          <p:txBody>
            <a:bodyPr wrap="square" anchor="ctr" anchorCtr="0">
              <a:normAutofit/>
            </a:bodyPr>
            <a:lstStyle/>
            <a:p>
              <a:pPr algn="ctr"/>
              <a:r>
                <a:rPr lang="zh-CN" altLang="en-US" dirty="0">
                  <a:solidFill>
                    <a:srgbClr val="099BFF">
                      <a:lumMod val="75000"/>
                    </a:srgbClr>
                  </a:solidFill>
                  <a:latin typeface="Arial" panose="020B0604020202020204" pitchFamily="34" charset="0"/>
                  <a:ea typeface="黑体" panose="02010609060101010101" charset="-122"/>
                  <a:cs typeface="+mn-ea"/>
                </a:rPr>
                <a:t>组织方式的相异性</a:t>
              </a:r>
            </a:p>
          </p:txBody>
        </p:sp>
        <p:pic>
          <p:nvPicPr>
            <p:cNvPr id="34" name="图片 33">
              <a:extLst>
                <a:ext uri="{FF2B5EF4-FFF2-40B4-BE49-F238E27FC236}">
                  <a16:creationId xmlns:a16="http://schemas.microsoft.com/office/drawing/2014/main" id="{DC046CDF-9623-0D41-B1AA-79ABCDAC7008}"/>
                </a:ext>
              </a:extLst>
            </p:cNvPr>
            <p:cNvPicPr/>
            <p:nvPr>
              <p:custDataLst>
                <p:tags r:id="rId9"/>
              </p:custDataLst>
            </p:nvPr>
          </p:nvPicPr>
          <p:blipFill rotWithShape="1">
            <a:blip r:embed="rId16" cstate="print"/>
            <a:srcRect t="50886"/>
            <a:stretch>
              <a:fillRect/>
            </a:stretch>
          </p:blipFill>
          <p:spPr>
            <a:xfrm flipH="1" flipV="1">
              <a:off x="3984180" y="2976215"/>
              <a:ext cx="3089846" cy="95700"/>
            </a:xfrm>
            <a:prstGeom prst="rect">
              <a:avLst/>
            </a:prstGeom>
          </p:spPr>
        </p:pic>
      </p:grpSp>
      <p:grpSp>
        <p:nvGrpSpPr>
          <p:cNvPr id="45" name="组合 44">
            <a:extLst>
              <a:ext uri="{FF2B5EF4-FFF2-40B4-BE49-F238E27FC236}">
                <a16:creationId xmlns:a16="http://schemas.microsoft.com/office/drawing/2014/main" id="{BCC7BA1A-DD84-A044-99AE-FB40F9F848FD}"/>
              </a:ext>
            </a:extLst>
          </p:cNvPr>
          <p:cNvGrpSpPr/>
          <p:nvPr/>
        </p:nvGrpSpPr>
        <p:grpSpPr>
          <a:xfrm>
            <a:off x="1553998" y="5059669"/>
            <a:ext cx="3088596" cy="673971"/>
            <a:chOff x="895584" y="4916173"/>
            <a:chExt cx="3088596" cy="673971"/>
          </a:xfrm>
        </p:grpSpPr>
        <p:pic>
          <p:nvPicPr>
            <p:cNvPr id="36" name="图片 35">
              <a:extLst>
                <a:ext uri="{FF2B5EF4-FFF2-40B4-BE49-F238E27FC236}">
                  <a16:creationId xmlns:a16="http://schemas.microsoft.com/office/drawing/2014/main" id="{9254E601-F3E1-1A40-AB69-276B907CD4C8}"/>
                </a:ext>
              </a:extLst>
            </p:cNvPr>
            <p:cNvPicPr/>
            <p:nvPr>
              <p:custDataLst>
                <p:tags r:id="rId4"/>
              </p:custDataLst>
            </p:nvPr>
          </p:nvPicPr>
          <p:blipFill rotWithShape="1">
            <a:blip r:embed="rId14" cstate="print"/>
            <a:srcRect t="50886"/>
            <a:stretch>
              <a:fillRect/>
            </a:stretch>
          </p:blipFill>
          <p:spPr>
            <a:xfrm flipH="1">
              <a:off x="895584" y="5494444"/>
              <a:ext cx="3088596" cy="95700"/>
            </a:xfrm>
            <a:prstGeom prst="rect">
              <a:avLst/>
            </a:prstGeom>
          </p:spPr>
        </p:pic>
        <p:sp>
          <p:nvSpPr>
            <p:cNvPr id="37" name="矩形 36">
              <a:extLst>
                <a:ext uri="{FF2B5EF4-FFF2-40B4-BE49-F238E27FC236}">
                  <a16:creationId xmlns:a16="http://schemas.microsoft.com/office/drawing/2014/main" id="{191F3E6C-5E74-BC4A-90CE-6D43B6D485C5}"/>
                </a:ext>
              </a:extLst>
            </p:cNvPr>
            <p:cNvSpPr/>
            <p:nvPr>
              <p:custDataLst>
                <p:tags r:id="rId5"/>
              </p:custDataLst>
            </p:nvPr>
          </p:nvSpPr>
          <p:spPr>
            <a:xfrm>
              <a:off x="895584" y="5011873"/>
              <a:ext cx="3088596" cy="482062"/>
            </a:xfrm>
            <a:prstGeom prst="rect">
              <a:avLst/>
            </a:prstGeom>
          </p:spPr>
          <p:txBody>
            <a:bodyPr wrap="square" anchor="ctr" anchorCtr="0">
              <a:normAutofit/>
            </a:bodyPr>
            <a:lstStyle/>
            <a:p>
              <a:pPr algn="ctr"/>
              <a:r>
                <a:rPr lang="zh-CN" altLang="en-US" dirty="0">
                  <a:solidFill>
                    <a:srgbClr val="ECC54A">
                      <a:lumMod val="75000"/>
                    </a:srgbClr>
                  </a:solidFill>
                  <a:latin typeface="Arial" panose="020B0604020202020204" pitchFamily="34" charset="0"/>
                  <a:ea typeface="黑体" panose="02010609060101010101" charset="-122"/>
                  <a:cs typeface="+mn-ea"/>
                </a:rPr>
                <a:t>控制程度的应变性</a:t>
              </a:r>
            </a:p>
          </p:txBody>
        </p:sp>
        <p:pic>
          <p:nvPicPr>
            <p:cNvPr id="38" name="图片 37">
              <a:extLst>
                <a:ext uri="{FF2B5EF4-FFF2-40B4-BE49-F238E27FC236}">
                  <a16:creationId xmlns:a16="http://schemas.microsoft.com/office/drawing/2014/main" id="{A1EAA376-FA1F-4A4C-84BC-4CB5B95F26FE}"/>
                </a:ext>
              </a:extLst>
            </p:cNvPr>
            <p:cNvPicPr/>
            <p:nvPr>
              <p:custDataLst>
                <p:tags r:id="rId6"/>
              </p:custDataLst>
            </p:nvPr>
          </p:nvPicPr>
          <p:blipFill rotWithShape="1">
            <a:blip r:embed="rId14" cstate="print"/>
            <a:srcRect t="50886"/>
            <a:stretch>
              <a:fillRect/>
            </a:stretch>
          </p:blipFill>
          <p:spPr>
            <a:xfrm flipH="1" flipV="1">
              <a:off x="895584" y="4916173"/>
              <a:ext cx="3088596" cy="95700"/>
            </a:xfrm>
            <a:prstGeom prst="rect">
              <a:avLst/>
            </a:prstGeom>
          </p:spPr>
        </p:pic>
      </p:grpSp>
      <p:grpSp>
        <p:nvGrpSpPr>
          <p:cNvPr id="46" name="组合 45">
            <a:extLst>
              <a:ext uri="{FF2B5EF4-FFF2-40B4-BE49-F238E27FC236}">
                <a16:creationId xmlns:a16="http://schemas.microsoft.com/office/drawing/2014/main" id="{650E2D98-4BAF-A641-B910-5C6C0F3CCA5F}"/>
              </a:ext>
            </a:extLst>
          </p:cNvPr>
          <p:cNvGrpSpPr/>
          <p:nvPr/>
        </p:nvGrpSpPr>
        <p:grpSpPr>
          <a:xfrm>
            <a:off x="5391474" y="5053779"/>
            <a:ext cx="3265785" cy="673971"/>
            <a:chOff x="4196196" y="4916173"/>
            <a:chExt cx="3265785" cy="673971"/>
          </a:xfrm>
        </p:grpSpPr>
        <p:pic>
          <p:nvPicPr>
            <p:cNvPr id="40" name="图片 39">
              <a:extLst>
                <a:ext uri="{FF2B5EF4-FFF2-40B4-BE49-F238E27FC236}">
                  <a16:creationId xmlns:a16="http://schemas.microsoft.com/office/drawing/2014/main" id="{F47346CD-2768-8645-818F-9CF399706B84}"/>
                </a:ext>
              </a:extLst>
            </p:cNvPr>
            <p:cNvPicPr/>
            <p:nvPr>
              <p:custDataLst>
                <p:tags r:id="rId1"/>
              </p:custDataLst>
            </p:nvPr>
          </p:nvPicPr>
          <p:blipFill rotWithShape="1">
            <a:blip r:embed="rId15" cstate="print"/>
            <a:srcRect t="50886"/>
            <a:stretch>
              <a:fillRect/>
            </a:stretch>
          </p:blipFill>
          <p:spPr>
            <a:xfrm flipH="1">
              <a:off x="4196196" y="5494444"/>
              <a:ext cx="3265785" cy="95700"/>
            </a:xfrm>
            <a:prstGeom prst="rect">
              <a:avLst/>
            </a:prstGeom>
          </p:spPr>
        </p:pic>
        <p:sp>
          <p:nvSpPr>
            <p:cNvPr id="41" name="矩形 40">
              <a:extLst>
                <a:ext uri="{FF2B5EF4-FFF2-40B4-BE49-F238E27FC236}">
                  <a16:creationId xmlns:a16="http://schemas.microsoft.com/office/drawing/2014/main" id="{D77187A3-519A-5E43-83E0-502C11220CA7}"/>
                </a:ext>
              </a:extLst>
            </p:cNvPr>
            <p:cNvSpPr/>
            <p:nvPr>
              <p:custDataLst>
                <p:tags r:id="rId2"/>
              </p:custDataLst>
            </p:nvPr>
          </p:nvSpPr>
          <p:spPr>
            <a:xfrm>
              <a:off x="4196196" y="5011873"/>
              <a:ext cx="3089846" cy="482062"/>
            </a:xfrm>
            <a:prstGeom prst="rect">
              <a:avLst/>
            </a:prstGeom>
          </p:spPr>
          <p:txBody>
            <a:bodyPr wrap="square" anchor="ctr" anchorCtr="0">
              <a:normAutofit/>
            </a:bodyPr>
            <a:lstStyle/>
            <a:p>
              <a:pPr algn="ctr"/>
              <a:r>
                <a:rPr lang="zh-CN" altLang="en-US" dirty="0">
                  <a:solidFill>
                    <a:srgbClr val="82C767">
                      <a:lumMod val="75000"/>
                    </a:srgbClr>
                  </a:solidFill>
                  <a:latin typeface="Arial" panose="020B0604020202020204" pitchFamily="34" charset="0"/>
                  <a:ea typeface="黑体" panose="02010609060101010101" charset="-122"/>
                  <a:cs typeface="+mn-ea"/>
                </a:rPr>
                <a:t>目标确立的递进性</a:t>
              </a:r>
            </a:p>
          </p:txBody>
        </p:sp>
        <p:pic>
          <p:nvPicPr>
            <p:cNvPr id="42" name="图片 41">
              <a:extLst>
                <a:ext uri="{FF2B5EF4-FFF2-40B4-BE49-F238E27FC236}">
                  <a16:creationId xmlns:a16="http://schemas.microsoft.com/office/drawing/2014/main" id="{D1B3F59B-CF3B-F242-BD62-ADB571B548FE}"/>
                </a:ext>
              </a:extLst>
            </p:cNvPr>
            <p:cNvPicPr/>
            <p:nvPr>
              <p:custDataLst>
                <p:tags r:id="rId3"/>
              </p:custDataLst>
            </p:nvPr>
          </p:nvPicPr>
          <p:blipFill rotWithShape="1">
            <a:blip r:embed="rId16" cstate="print"/>
            <a:srcRect t="50886"/>
            <a:stretch>
              <a:fillRect/>
            </a:stretch>
          </p:blipFill>
          <p:spPr>
            <a:xfrm flipH="1" flipV="1">
              <a:off x="4196196" y="4916173"/>
              <a:ext cx="3089846" cy="95700"/>
            </a:xfrm>
            <a:prstGeom prst="rect">
              <a:avLst/>
            </a:prstGeom>
          </p:spPr>
        </p:pic>
      </p:grpSp>
    </p:spTree>
    <p:extLst>
      <p:ext uri="{BB962C8B-B14F-4D97-AF65-F5344CB8AC3E}">
        <p14:creationId xmlns:p14="http://schemas.microsoft.com/office/powerpoint/2010/main" val="384219156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1"/>
  <p:tag name="KSO_WM_UNIT_ID" val="diagram209_2*l_i*1_1"/>
  <p:tag name="KSO_WM_UNIT_CLEAR" val="1"/>
  <p:tag name="KSO_WM_UNIT_LAYERLEVEL" val="1_1"/>
  <p:tag name="KSO_WM_BEAUTIFY_FLAG" val="#wm#"/>
  <p:tag name="KSO_WM_DIAGRAM_GROUP_CODE" val="l1-1"/>
  <p:tag name="KSO_WM_UNIT_LINE_FORE_SCHEMECOLOR_INDEX" val="5"/>
  <p:tag name="KSO_WM_UNIT_LINE_FILL_TYPE" val="2"/>
</p:tagLst>
</file>

<file path=ppt/tags/tag1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7"/>
  <p:tag name="KSO_WM_UNIT_ID" val="diagram209_2*l_i*1_7"/>
  <p:tag name="KSO_WM_UNIT_CLEAR" val="1"/>
  <p:tag name="KSO_WM_UNIT_LAYERLEVEL" val="1_1"/>
  <p:tag name="KSO_WM_BEAUTIFY_FLAG" val="#wm#"/>
  <p:tag name="KSO_WM_DIAGRAM_GROUP_CODE" val="l1-1"/>
  <p:tag name="KSO_WM_UNIT_LINE_FORE_SCHEMECOLOR_INDEX" val="7"/>
  <p:tag name="KSO_WM_UNIT_LINE_FILL_TYPE" val="2"/>
</p:tagLst>
</file>

<file path=ppt/tags/tag10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1"/>
  <p:tag name="KSO_WM_UNIT_ID" val="258*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10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1_1"/>
  <p:tag name="KSO_WM_UNIT_ID" val="258*l_h_a*1_1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10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2"/>
  <p:tag name="KSO_WM_UNIT_ID" val="258*l_i*1_2"/>
  <p:tag name="KSO_WM_UNIT_CLEAR" val="1"/>
  <p:tag name="KSO_WM_UNIT_LAYERLEVEL" val="1_1"/>
  <p:tag name="KSO_WM_BEAUTIFY_FLAG" val="#wm#"/>
  <p:tag name="KSO_WM_DIAGRAM_GROUP_CODE" val="l1-1"/>
  <p:tag name="KSO_WM_UNIT_LINE_FORE_SCHEMECOLOR_INDEX" val="14"/>
  <p:tag name="KSO_WM_UNIT_LINE_FILL_TYPE" val="2"/>
</p:tagLst>
</file>

<file path=ppt/tags/tag10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3"/>
  <p:tag name="KSO_WM_UNIT_ID" val="258*l_i*1_3"/>
  <p:tag name="KSO_WM_UNIT_CLEAR" val="1"/>
  <p:tag name="KSO_WM_UNIT_LAYERLEVEL" val="1_1"/>
  <p:tag name="KSO_WM_BEAUTIFY_FLAG" val="#wm#"/>
  <p:tag name="KSO_WM_DIAGRAM_GROUP_CODE" val="l1-1"/>
  <p:tag name="KSO_WM_UNIT_LINE_FORE_SCHEMECOLOR_INDEX" val="14"/>
  <p:tag name="KSO_WM_UNIT_LINE_FILL_TYPE" val="2"/>
</p:tagLst>
</file>

<file path=ppt/tags/tag10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812"/>
  <p:tag name="KSO_WM_BEAUTIFY_FLAG" val="#wm#"/>
  <p:tag name="KSO_WM_TAG_VERSION" val="1.0"/>
  <p:tag name="KSO_WM_UNIT_TYPE" val="r_i"/>
  <p:tag name="KSO_WM_UNIT_INDEX" val="1_9"/>
  <p:tag name="KSO_WM_UNIT_ID" val="256*r_i*1_9"/>
  <p:tag name="KSO_WM_UNIT_CLEAR" val="1"/>
  <p:tag name="KSO_WM_UNIT_LAYERLEVEL" val="1_1"/>
  <p:tag name="KSO_WM_DIAGRAM_GROUP_CODE" val="r1-1"/>
  <p:tag name="KSO_WM_UNIT_DIAGRAM_CONTRAST_TITLE_CNT" val="2"/>
  <p:tag name="KSO_WM_UNIT_DIAGRAM_DIMENSION_TITLE_CNT" val="1"/>
  <p:tag name="KSO_WM_UNIT_FILL_FORE_SCHEMECOLOR_INDEX" val="7"/>
  <p:tag name="KSO_WM_UNIT_FILL_TYPE" val="1"/>
</p:tagLst>
</file>

<file path=ppt/tags/tag10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812"/>
  <p:tag name="KSO_WM_BEAUTIFY_FLAG" val="#wm#"/>
  <p:tag name="KSO_WM_TAG_VERSION" val="1.0"/>
  <p:tag name="KSO_WM_UNIT_TYPE" val="r_i"/>
  <p:tag name="KSO_WM_UNIT_INDEX" val="1_10"/>
  <p:tag name="KSO_WM_UNIT_ID" val="256*r_i*1_10"/>
  <p:tag name="KSO_WM_UNIT_CLEAR" val="1"/>
  <p:tag name="KSO_WM_UNIT_LAYERLEVEL" val="1_1"/>
  <p:tag name="KSO_WM_DIAGRAM_GROUP_CODE" val="r1-1"/>
  <p:tag name="KSO_WM_UNIT_DIAGRAM_CONTRAST_TITLE_CNT" val="2"/>
  <p:tag name="KSO_WM_UNIT_DIAGRAM_DIMENSION_TITLE_CNT" val="1"/>
  <p:tag name="KSO_WM_UNIT_FILL_FORE_SCHEMECOLOR_INDEX" val="14"/>
  <p:tag name="KSO_WM_UNIT_FILL_TYPE" val="1"/>
</p:tagLst>
</file>

<file path=ppt/tags/tag10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812"/>
  <p:tag name="KSO_WM_BEAUTIFY_FLAG" val="#wm#"/>
  <p:tag name="KSO_WM_TAG_VERSION" val="1.0"/>
  <p:tag name="KSO_WM_UNIT_TYPE" val="r_i"/>
  <p:tag name="KSO_WM_UNIT_INDEX" val="1_1"/>
  <p:tag name="KSO_WM_UNIT_ID" val="256*r_i*1_1"/>
  <p:tag name="KSO_WM_UNIT_CLEAR" val="1"/>
  <p:tag name="KSO_WM_UNIT_LAYERLEVEL" val="1_1"/>
  <p:tag name="KSO_WM_DIAGRAM_GROUP_CODE" val="r1-1"/>
  <p:tag name="KSO_WM_UNIT_DIAGRAM_CONTRAST_TITLE_CNT" val="2"/>
  <p:tag name="KSO_WM_UNIT_DIAGRAM_DIMENSION_TITLE_CNT" val="1"/>
  <p:tag name="KSO_WM_UNIT_FILL_FORE_SCHEMECOLOR_INDEX" val="6"/>
  <p:tag name="KSO_WM_UNIT_FILL_TYPE" val="1"/>
</p:tagLst>
</file>

<file path=ppt/tags/tag10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812"/>
  <p:tag name="KSO_WM_BEAUTIFY_FLAG" val="#wm#"/>
  <p:tag name="KSO_WM_TAG_VERSION" val="1.0"/>
  <p:tag name="KSO_WM_UNIT_TYPE" val="r_i"/>
  <p:tag name="KSO_WM_UNIT_INDEX" val="1_2"/>
  <p:tag name="KSO_WM_UNIT_ID" val="256*r_i*1_2"/>
  <p:tag name="KSO_WM_UNIT_CLEAR" val="1"/>
  <p:tag name="KSO_WM_UNIT_LAYERLEVEL" val="1_1"/>
  <p:tag name="KSO_WM_DIAGRAM_GROUP_CODE" val="r1-1"/>
  <p:tag name="KSO_WM_UNIT_DIAGRAM_CONTRAST_TITLE_CNT" val="2"/>
  <p:tag name="KSO_WM_UNIT_DIAGRAM_DIMENSION_TITLE_CNT" val="1"/>
  <p:tag name="KSO_WM_UNIT_FILL_FORE_SCHEMECOLOR_INDEX" val="14"/>
  <p:tag name="KSO_WM_UNIT_FILL_TYPE" val="1"/>
</p:tagLst>
</file>

<file path=ppt/tags/tag10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1"/>
  <p:tag name="KSO_WM_TEMPLATE_CATEGORY" val="diagram"/>
  <p:tag name="KSO_WM_TEMPLATE_INDEX" val="211"/>
  <p:tag name="KSO_WM_UNIT_INDEX" val="1"/>
</p:tagLst>
</file>

<file path=ppt/tags/tag10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12"/>
  <p:tag name="KSO_WM_TEMPLATE_CATEGORY" val="diagram"/>
  <p:tag name="KSO_WM_TEMPLATE_INDEX" val="211"/>
  <p:tag name="KSO_WM_UNIT_INDEX" val="12"/>
</p:tagLst>
</file>

<file path=ppt/tags/tag1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h_a"/>
  <p:tag name="KSO_WM_UNIT_INDEX" val="1_4_1"/>
  <p:tag name="KSO_WM_UNIT_ID" val="diagram209_2*l_h_a*1_4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1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23"/>
  <p:tag name="KSO_WM_TEMPLATE_CATEGORY" val="diagram"/>
  <p:tag name="KSO_WM_TEMPLATE_INDEX" val="211"/>
  <p:tag name="KSO_WM_UNIT_INDEX" val="23"/>
</p:tagLst>
</file>

<file path=ppt/tags/tag11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3_1"/>
  <p:tag name="KSO_WM_UNIT_ID" val="258*l_h_f*1_3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11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7"/>
  <p:tag name="KSO_WM_UNIT_ID" val="258*l_i*1_7"/>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11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3_1"/>
  <p:tag name="KSO_WM_UNIT_ID" val="258*l_h_a*1_3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11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8"/>
  <p:tag name="KSO_WM_UNIT_ID" val="258*l_i*1_8"/>
  <p:tag name="KSO_WM_UNIT_CLEAR" val="1"/>
  <p:tag name="KSO_WM_UNIT_LAYERLEVEL" val="1_1"/>
  <p:tag name="KSO_WM_BEAUTIFY_FLAG" val="#wm#"/>
  <p:tag name="KSO_WM_DIAGRAM_GROUP_CODE" val="l1-1"/>
  <p:tag name="KSO_WM_UNIT_LINE_FORE_SCHEMECOLOR_INDEX" val="14"/>
  <p:tag name="KSO_WM_UNIT_LINE_FILL_TYPE" val="2"/>
</p:tagLst>
</file>

<file path=ppt/tags/tag11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9"/>
  <p:tag name="KSO_WM_UNIT_ID" val="258*l_i*1_9"/>
  <p:tag name="KSO_WM_UNIT_CLEAR" val="1"/>
  <p:tag name="KSO_WM_UNIT_LAYERLEVEL" val="1_1"/>
  <p:tag name="KSO_WM_BEAUTIFY_FLAG" val="#wm#"/>
  <p:tag name="KSO_WM_DIAGRAM_GROUP_CODE" val="l1-1"/>
  <p:tag name="KSO_WM_UNIT_LINE_FORE_SCHEMECOLOR_INDEX" val="14"/>
  <p:tag name="KSO_WM_UNIT_LINE_FILL_TYPE" val="2"/>
</p:tagLst>
</file>

<file path=ppt/tags/tag11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2_1"/>
  <p:tag name="KSO_WM_UNIT_ID" val="258*l_h_f*1_2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11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4"/>
  <p:tag name="KSO_WM_UNIT_ID" val="258*l_i*1_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11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2_1"/>
  <p:tag name="KSO_WM_UNIT_ID" val="258*l_h_a*1_2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6"/>
  <p:tag name="KSO_WM_UNIT_TEXT_FILL_TYPE" val="1"/>
</p:tagLst>
</file>

<file path=ppt/tags/tag11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5"/>
  <p:tag name="KSO_WM_UNIT_ID" val="258*l_i*1_5"/>
  <p:tag name="KSO_WM_UNIT_CLEAR" val="1"/>
  <p:tag name="KSO_WM_UNIT_LAYERLEVEL" val="1_1"/>
  <p:tag name="KSO_WM_BEAUTIFY_FLAG" val="#wm#"/>
  <p:tag name="KSO_WM_DIAGRAM_GROUP_CODE" val="l1-1"/>
  <p:tag name="KSO_WM_UNIT_LINE_FORE_SCHEMECOLOR_INDEX" val="14"/>
  <p:tag name="KSO_WM_UNIT_LINE_FILL_TYPE" val="2"/>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8"/>
  <p:tag name="KSO_WM_UNIT_ID" val="diagram209_2*l_i*1_8"/>
  <p:tag name="KSO_WM_UNIT_CLEAR" val="1"/>
  <p:tag name="KSO_WM_UNIT_LAYERLEVEL" val="1_1"/>
  <p:tag name="KSO_WM_BEAUTIFY_FLAG" val="#wm#"/>
  <p:tag name="KSO_WM_DIAGRAM_GROUP_CODE" val="l1-1"/>
  <p:tag name="KSO_WM_UNIT_TEXT_FILL_FORE_SCHEMECOLOR_INDEX" val="7"/>
  <p:tag name="KSO_WM_UNIT_TEXT_FILL_TYPE" val="1"/>
</p:tagLst>
</file>

<file path=ppt/tags/tag12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6"/>
  <p:tag name="KSO_WM_UNIT_ID" val="258*l_i*1_6"/>
  <p:tag name="KSO_WM_UNIT_CLEAR" val="1"/>
  <p:tag name="KSO_WM_UNIT_LAYERLEVEL" val="1_1"/>
  <p:tag name="KSO_WM_BEAUTIFY_FLAG" val="#wm#"/>
  <p:tag name="KSO_WM_DIAGRAM_GROUP_CODE" val="l1-1"/>
  <p:tag name="KSO_WM_UNIT_LINE_FORE_SCHEMECOLOR_INDEX" val="14"/>
  <p:tag name="KSO_WM_UNIT_LINE_FILL_TYPE" val="2"/>
</p:tagLst>
</file>

<file path=ppt/tags/tag12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1_1"/>
  <p:tag name="KSO_WM_UNIT_ID" val="258*l_h_f*1_1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12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1"/>
  <p:tag name="KSO_WM_UNIT_ID" val="258*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14"/>
  <p:tag name="KSO_WM_UNIT_TEXT_FILL_TYPE" val="1"/>
</p:tagLst>
</file>

<file path=ppt/tags/tag12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1_1"/>
  <p:tag name="KSO_WM_UNIT_ID" val="258*l_h_a*1_1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12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2"/>
  <p:tag name="KSO_WM_UNIT_ID" val="258*l_i*1_2"/>
  <p:tag name="KSO_WM_UNIT_CLEAR" val="1"/>
  <p:tag name="KSO_WM_UNIT_LAYERLEVEL" val="1_1"/>
  <p:tag name="KSO_WM_BEAUTIFY_FLAG" val="#wm#"/>
  <p:tag name="KSO_WM_DIAGRAM_GROUP_CODE" val="l1-1"/>
  <p:tag name="KSO_WM_UNIT_LINE_FORE_SCHEMECOLOR_INDEX" val="14"/>
  <p:tag name="KSO_WM_UNIT_LINE_FILL_TYPE" val="2"/>
</p:tagLst>
</file>

<file path=ppt/tags/tag12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3"/>
  <p:tag name="KSO_WM_UNIT_ID" val="258*l_i*1_3"/>
  <p:tag name="KSO_WM_UNIT_CLEAR" val="1"/>
  <p:tag name="KSO_WM_UNIT_LAYERLEVEL" val="1_1"/>
  <p:tag name="KSO_WM_BEAUTIFY_FLAG" val="#wm#"/>
  <p:tag name="KSO_WM_DIAGRAM_GROUP_CODE" val="l1-1"/>
  <p:tag name="KSO_WM_UNIT_LINE_FORE_SCHEMECOLOR_INDEX" val="14"/>
  <p:tag name="KSO_WM_UNIT_LINE_FILL_TYPE" val="2"/>
</p:tagLst>
</file>

<file path=ppt/tags/tag12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f"/>
  <p:tag name="KSO_WM_UNIT_INDEX" val="1_3_1"/>
  <p:tag name="KSO_WM_UNIT_ID" val="257*l_h_f*1_3_1"/>
  <p:tag name="KSO_WM_UNIT_CLEAR" val="1"/>
  <p:tag name="KSO_WM_UNIT_LAYERLEVEL" val="1_1_1"/>
  <p:tag name="KSO_WM_UNIT_VALUE" val="40"/>
  <p:tag name="KSO_WM_UNIT_HIGHLIGHT" val="0"/>
  <p:tag name="KSO_WM_UNIT_COMPATIBLE" val="0"/>
  <p:tag name="KSO_WM_BEAUTIFY_FLAG" val="#wm#"/>
  <p:tag name="KSO_WM_UNIT_PRESET_TEXT_INDEX" val="4"/>
  <p:tag name="KSO_WM_UNIT_PRESET_TEXT_LEN" val="62"/>
  <p:tag name="KSO_WM_DIAGRAM_GROUP_CODE" val="l1-1"/>
  <p:tag name="KSO_WM_UNIT_TEXT_FILL_FORE_SCHEMECOLOR_INDEX" val="13"/>
  <p:tag name="KSO_WM_UNIT_TEXT_FILL_TYPE" val="1"/>
</p:tagLst>
</file>

<file path=ppt/tags/tag12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5"/>
  <p:tag name="KSO_WM_UNIT_ID" val="257*l_i*1_5"/>
  <p:tag name="KSO_WM_UNIT_CLEAR" val="1"/>
  <p:tag name="KSO_WM_UNIT_LAYERLEVEL" val="1_1"/>
  <p:tag name="KSO_WM_BEAUTIFY_FLAG" val="#wm#"/>
  <p:tag name="KSO_WM_DIAGRAM_GROUP_CODE" val="l1-1"/>
</p:tagLst>
</file>

<file path=ppt/tags/tag12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3_1"/>
  <p:tag name="KSO_WM_UNIT_ID" val="257*l_h_a*1_3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6"/>
  <p:tag name="KSO_WM_UNIT_TEXT_FILL_TYPE" val="1"/>
</p:tagLst>
</file>

<file path=ppt/tags/tag12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6"/>
  <p:tag name="KSO_WM_UNIT_ID" val="257*l_i*1_6"/>
  <p:tag name="KSO_WM_UNIT_CLEAR" val="1"/>
  <p:tag name="KSO_WM_UNIT_LAYERLEVEL" val="1_1"/>
  <p:tag name="KSO_WM_BEAUTIFY_FLAG" val="#wm#"/>
  <p:tag name="KSO_WM_DIAGRAM_GROUP_CODE" val="l1-1"/>
</p:tagLst>
</file>

<file path=ppt/tags/tag1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9"/>
  <p:tag name="KSO_WM_UNIT_ID" val="diagram209_2*l_i*1_9"/>
  <p:tag name="KSO_WM_UNIT_CLEAR" val="1"/>
  <p:tag name="KSO_WM_UNIT_LAYERLEVEL" val="1_1"/>
  <p:tag name="KSO_WM_BEAUTIFY_FLAG" val="#wm#"/>
  <p:tag name="KSO_WM_DIAGRAM_GROUP_CODE" val="l1-1"/>
  <p:tag name="KSO_WM_UNIT_LINE_FORE_SCHEMECOLOR_INDEX" val="5"/>
  <p:tag name="KSO_WM_UNIT_LINE_FILL_TYPE" val="2"/>
</p:tagLst>
</file>

<file path=ppt/tags/tag13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f"/>
  <p:tag name="KSO_WM_UNIT_INDEX" val="1_2_1"/>
  <p:tag name="KSO_WM_UNIT_ID" val="257*l_h_f*1_2_1"/>
  <p:tag name="KSO_WM_UNIT_CLEAR" val="1"/>
  <p:tag name="KSO_WM_UNIT_LAYERLEVEL" val="1_1_1"/>
  <p:tag name="KSO_WM_UNIT_VALUE" val="40"/>
  <p:tag name="KSO_WM_UNIT_HIGHLIGHT" val="0"/>
  <p:tag name="KSO_WM_UNIT_COMPATIBLE" val="0"/>
  <p:tag name="KSO_WM_BEAUTIFY_FLAG" val="#wm#"/>
  <p:tag name="KSO_WM_UNIT_PRESET_TEXT_INDEX" val="4"/>
  <p:tag name="KSO_WM_UNIT_PRESET_TEXT_LEN" val="62"/>
  <p:tag name="KSO_WM_DIAGRAM_GROUP_CODE" val="l1-1"/>
  <p:tag name="KSO_WM_UNIT_TEXT_FILL_FORE_SCHEMECOLOR_INDEX" val="13"/>
  <p:tag name="KSO_WM_UNIT_TEXT_FILL_TYPE" val="1"/>
</p:tagLst>
</file>

<file path=ppt/tags/tag13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3"/>
  <p:tag name="KSO_WM_UNIT_ID" val="257*l_i*1_3"/>
  <p:tag name="KSO_WM_UNIT_CLEAR" val="1"/>
  <p:tag name="KSO_WM_UNIT_LAYERLEVEL" val="1_1"/>
  <p:tag name="KSO_WM_BEAUTIFY_FLAG" val="#wm#"/>
  <p:tag name="KSO_WM_DIAGRAM_GROUP_CODE" val="l1-1"/>
</p:tagLst>
</file>

<file path=ppt/tags/tag13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2_1"/>
  <p:tag name="KSO_WM_UNIT_ID" val="257*l_h_a*1_2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13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4"/>
  <p:tag name="KSO_WM_UNIT_ID" val="257*l_i*1_4"/>
  <p:tag name="KSO_WM_UNIT_CLEAR" val="1"/>
  <p:tag name="KSO_WM_UNIT_LAYERLEVEL" val="1_1"/>
  <p:tag name="KSO_WM_BEAUTIFY_FLAG" val="#wm#"/>
  <p:tag name="KSO_WM_DIAGRAM_GROUP_CODE" val="l1-1"/>
</p:tagLst>
</file>

<file path=ppt/tags/tag13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f"/>
  <p:tag name="KSO_WM_UNIT_INDEX" val="1_1_1"/>
  <p:tag name="KSO_WM_UNIT_ID" val="257*l_h_f*1_1_1"/>
  <p:tag name="KSO_WM_UNIT_CLEAR" val="1"/>
  <p:tag name="KSO_WM_UNIT_LAYERLEVEL" val="1_1_1"/>
  <p:tag name="KSO_WM_UNIT_VALUE" val="40"/>
  <p:tag name="KSO_WM_UNIT_HIGHLIGHT" val="0"/>
  <p:tag name="KSO_WM_UNIT_COMPATIBLE" val="0"/>
  <p:tag name="KSO_WM_BEAUTIFY_FLAG" val="#wm#"/>
  <p:tag name="KSO_WM_UNIT_PRESET_TEXT_INDEX" val="4"/>
  <p:tag name="KSO_WM_UNIT_PRESET_TEXT_LEN" val="62"/>
  <p:tag name="KSO_WM_DIAGRAM_GROUP_CODE" val="l1-1"/>
  <p:tag name="KSO_WM_UNIT_TEXT_FILL_FORE_SCHEMECOLOR_INDEX" val="13"/>
  <p:tag name="KSO_WM_UNIT_TEXT_FILL_TYPE" val="1"/>
</p:tagLst>
</file>

<file path=ppt/tags/tag13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1"/>
  <p:tag name="KSO_WM_UNIT_ID" val="257*l_i*1_1"/>
  <p:tag name="KSO_WM_UNIT_CLEAR" val="1"/>
  <p:tag name="KSO_WM_UNIT_LAYERLEVEL" val="1_1"/>
  <p:tag name="KSO_WM_BEAUTIFY_FLAG" val="#wm#"/>
  <p:tag name="KSO_WM_DIAGRAM_GROUP_CODE" val="l1-1"/>
</p:tagLst>
</file>

<file path=ppt/tags/tag13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1_1"/>
  <p:tag name="KSO_WM_UNIT_ID" val="257*l_h_a*1_1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13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2"/>
  <p:tag name="KSO_WM_UNIT_ID" val="257*l_i*1_2"/>
  <p:tag name="KSO_WM_UNIT_CLEAR" val="1"/>
  <p:tag name="KSO_WM_UNIT_LAYERLEVEL" val="1_1"/>
  <p:tag name="KSO_WM_BEAUTIFY_FLAG" val="#wm#"/>
  <p:tag name="KSO_WM_DIAGRAM_GROUP_CODE" val="l1-1"/>
</p:tagLst>
</file>

<file path=ppt/tags/tag1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h_a"/>
  <p:tag name="KSO_WM_UNIT_INDEX" val="1_5_1"/>
  <p:tag name="KSO_WM_UNIT_ID" val="diagram209_2*l_h_a*1_5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1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10"/>
  <p:tag name="KSO_WM_UNIT_ID" val="diagram209_2*l_i*1_10"/>
  <p:tag name="KSO_WM_UNIT_CLEAR" val="1"/>
  <p:tag name="KSO_WM_UNIT_LAYERLEVEL" val="1_1"/>
  <p:tag name="KSO_WM_BEAUTIFY_FLAG" val="#wm#"/>
  <p:tag name="KSO_WM_DIAGRAM_GROUP_CODE" val="l1-1"/>
  <p:tag name="KSO_WM_UNIT_TEXT_FILL_FORE_SCHEMECOLOR_INDEX" val="5"/>
  <p:tag name="KSO_WM_UNIT_TEXT_FILL_TYPE" val="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0"/>
  <p:tag name="KSO_WM_TEMPLATE_CATEGORY" val="diagram"/>
  <p:tag name="KSO_WM_TEMPLATE_INDEX" val="244"/>
  <p:tag name="KSO_WM_UNIT_INDEX" val="0"/>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5"/>
  <p:tag name="KSO_WM_TEMPLATE_CATEGORY" val="diagram"/>
  <p:tag name="KSO_WM_TEMPLATE_INDEX" val="244"/>
  <p:tag name="KSO_WM_UNIT_INDEX" val="5"/>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10"/>
  <p:tag name="KSO_WM_TEMPLATE_CATEGORY" val="diagram"/>
  <p:tag name="KSO_WM_TEMPLATE_INDEX" val="244"/>
  <p:tag name="KSO_WM_UNIT_INDEX" val="10"/>
</p:tagLst>
</file>

<file path=ppt/tags/tag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15"/>
  <p:tag name="KSO_WM_TEMPLATE_CATEGORY" val="diagram"/>
  <p:tag name="KSO_WM_TEMPLATE_INDEX" val="244"/>
  <p:tag name="KSO_WM_UNIT_INDEX" val="15"/>
</p:tagLst>
</file>

<file path=ppt/tags/tag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h_a"/>
  <p:tag name="KSO_WM_UNIT_INDEX" val="1_1_1"/>
  <p:tag name="KSO_WM_UNIT_ID" val="diagram209_2*l_h_a*1_1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4"/>
  <p:tag name="KSO_WM_UNIT_ID" val="259*l_i*1_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6"/>
  <p:tag name="KSO_WM_UNIT_TEXT_FILL_TYPE" val="1"/>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4_1"/>
  <p:tag name="KSO_WM_UNIT_ID" val="259*l_h_f*1_4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6"/>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3"/>
  <p:tag name="KSO_WM_UNIT_ID" val="259*l_i*1_3"/>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5"/>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3_1"/>
  <p:tag name="KSO_WM_UNIT_ID" val="259*l_h_f*1_3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5"/>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2"/>
  <p:tag name="KSO_WM_UNIT_ID" val="259*l_i*1_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6"/>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2_1"/>
  <p:tag name="KSO_WM_UNIT_ID" val="259*l_h_f*1_2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6"/>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1"/>
  <p:tag name="KSO_WM_UNIT_ID" val="259*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5"/>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1_1"/>
  <p:tag name="KSO_WM_UNIT_ID" val="259*l_h_f*1_1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5"/>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7"/>
  <p:tag name="KSO_WM_UNIT_ID" val="258*l_i*1_7"/>
  <p:tag name="KSO_WM_UNIT_CLEAR" val="1"/>
  <p:tag name="KSO_WM_UNIT_LAYERLEVEL" val="1_1"/>
  <p:tag name="KSO_WM_BEAUTIFY_FLAG" val="#wm#"/>
  <p:tag name="KSO_WM_DIAGRAM_GROUP_CODE" val="l1-1"/>
</p:tagLst>
</file>

<file path=ppt/tags/tag2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4_1"/>
  <p:tag name="KSO_WM_UNIT_ID" val="258*l_h_a*1_4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8"/>
  <p:tag name="KSO_WM_UNIT_TEXT_FILL_TYPE" val="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2"/>
  <p:tag name="KSO_WM_UNIT_ID" val="diagram209_2*l_i*1_2"/>
  <p:tag name="KSO_WM_UNIT_CLEAR" val="1"/>
  <p:tag name="KSO_WM_UNIT_LAYERLEVEL" val="1_1"/>
  <p:tag name="KSO_WM_BEAUTIFY_FLAG" val="#wm#"/>
  <p:tag name="KSO_WM_DIAGRAM_GROUP_CODE" val="l1-1"/>
  <p:tag name="KSO_WM_UNIT_TEXT_FILL_FORE_SCHEMECOLOR_INDEX" val="5"/>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8"/>
  <p:tag name="KSO_WM_UNIT_ID" val="258*l_i*1_8"/>
  <p:tag name="KSO_WM_UNIT_CLEAR" val="1"/>
  <p:tag name="KSO_WM_UNIT_LAYERLEVEL" val="1_1"/>
  <p:tag name="KSO_WM_BEAUTIFY_FLAG" val="#wm#"/>
  <p:tag name="KSO_WM_DIAGRAM_GROUP_CODE" val="l1-1"/>
</p:tagLst>
</file>

<file path=ppt/tags/tag3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5"/>
  <p:tag name="KSO_WM_UNIT_ID" val="258*l_i*1_5"/>
  <p:tag name="KSO_WM_UNIT_CLEAR" val="1"/>
  <p:tag name="KSO_WM_UNIT_LAYERLEVEL" val="1_1"/>
  <p:tag name="KSO_WM_BEAUTIFY_FLAG" val="#wm#"/>
  <p:tag name="KSO_WM_DIAGRAM_GROUP_CODE" val="l1-1"/>
</p:tagLst>
</file>

<file path=ppt/tags/tag3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3_1"/>
  <p:tag name="KSO_WM_UNIT_ID" val="258*l_h_a*1_3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6"/>
  <p:tag name="KSO_WM_UNIT_TEX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6"/>
  <p:tag name="KSO_WM_UNIT_ID" val="258*l_i*1_6"/>
  <p:tag name="KSO_WM_UNIT_CLEAR" val="1"/>
  <p:tag name="KSO_WM_UNIT_LAYERLEVEL" val="1_1"/>
  <p:tag name="KSO_WM_BEAUTIFY_FLAG" val="#wm#"/>
  <p:tag name="KSO_WM_DIAGRAM_GROUP_CODE" val="l1-1"/>
</p:tagLst>
</file>

<file path=ppt/tags/tag3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3"/>
  <p:tag name="KSO_WM_UNIT_ID" val="258*l_i*1_3"/>
  <p:tag name="KSO_WM_UNIT_CLEAR" val="1"/>
  <p:tag name="KSO_WM_UNIT_LAYERLEVEL" val="1_1"/>
  <p:tag name="KSO_WM_BEAUTIFY_FLAG" val="#wm#"/>
  <p:tag name="KSO_WM_DIAGRAM_GROUP_CODE" val="l1-1"/>
</p:tagLst>
</file>

<file path=ppt/tags/tag3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2_1"/>
  <p:tag name="KSO_WM_UNIT_ID" val="258*l_h_a*1_2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4"/>
  <p:tag name="KSO_WM_UNIT_ID" val="258*l_i*1_4"/>
  <p:tag name="KSO_WM_UNIT_CLEAR" val="1"/>
  <p:tag name="KSO_WM_UNIT_LAYERLEVEL" val="1_1"/>
  <p:tag name="KSO_WM_BEAUTIFY_FLAG" val="#wm#"/>
  <p:tag name="KSO_WM_DIAGRAM_GROUP_CODE" val="l1-1"/>
</p:tagLst>
</file>

<file path=ppt/tags/tag3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1"/>
  <p:tag name="KSO_WM_UNIT_ID" val="258*l_i*1_1"/>
  <p:tag name="KSO_WM_UNIT_CLEAR" val="1"/>
  <p:tag name="KSO_WM_UNIT_LAYERLEVEL" val="1_1"/>
  <p:tag name="KSO_WM_BEAUTIFY_FLAG" val="#wm#"/>
  <p:tag name="KSO_WM_DIAGRAM_GROUP_CODE" val="l1-1"/>
</p:tagLst>
</file>

<file path=ppt/tags/tag3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h_a"/>
  <p:tag name="KSO_WM_UNIT_INDEX" val="1_1_1"/>
  <p:tag name="KSO_WM_UNIT_ID" val="258*l_h_a*1_1_1"/>
  <p:tag name="KSO_WM_UNIT_CLEAR" val="1"/>
  <p:tag name="KSO_WM_UNIT_LAYERLEVEL" val="1_1_1"/>
  <p:tag name="KSO_WM_UNIT_VALUE" val="10"/>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5"/>
  <p:tag name="KSO_WM_UNIT_TEXT_FILL_TYPE" val="1"/>
</p:tagLst>
</file>

<file path=ppt/tags/tag3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08"/>
  <p:tag name="KSO_WM_UNIT_TYPE" val="l_i"/>
  <p:tag name="KSO_WM_UNIT_INDEX" val="1_2"/>
  <p:tag name="KSO_WM_UNIT_ID" val="258*l_i*1_2"/>
  <p:tag name="KSO_WM_UNIT_CLEAR" val="1"/>
  <p:tag name="KSO_WM_UNIT_LAYERLEVEL" val="1_1"/>
  <p:tag name="KSO_WM_BEAUTIFY_FLAG" val="#wm#"/>
  <p:tag name="KSO_WM_DIAGRAM_GROUP_CODE" val="l1-1"/>
</p:tagLst>
</file>

<file path=ppt/tags/tag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3"/>
  <p:tag name="KSO_WM_UNIT_ID" val="diagram209_2*l_i*1_3"/>
  <p:tag name="KSO_WM_UNIT_CLEAR" val="1"/>
  <p:tag name="KSO_WM_UNIT_LAYERLEVEL" val="1_1"/>
  <p:tag name="KSO_WM_BEAUTIFY_FLAG" val="#wm#"/>
  <p:tag name="KSO_WM_DIAGRAM_GROUP_CODE" val="l1-1"/>
  <p:tag name="KSO_WM_UNIT_LINE_FORE_SCHEMECOLOR_INDEX" val="6"/>
  <p:tag name="KSO_WM_UNIT_LINE_FILL_TYPE" val="2"/>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wm#"/>
  <p:tag name="KSO_WM_UNIT_TYPE" val="i"/>
  <p:tag name="KSO_WM_UNIT_ID" val="diagram103_4*i*0"/>
  <p:tag name="KSO_WM_TEMPLATE_CATEGORY" val="diagram"/>
  <p:tag name="KSO_WM_TEMPLATE_INDEX" val="103"/>
  <p:tag name="KSO_WM_TAG_VERSION" val="1.0"/>
  <p:tag name="KSO_WM_UNIT_INDEX" val="0"/>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wm#"/>
  <p:tag name="KSO_WM_UNIT_TYPE" val="i"/>
  <p:tag name="KSO_WM_UNIT_ID" val="diagram103_4*i*5"/>
  <p:tag name="KSO_WM_TEMPLATE_CATEGORY" val="diagram"/>
  <p:tag name="KSO_WM_TEMPLATE_INDEX" val="103"/>
  <p:tag name="KSO_WM_TAG_VERSION" val="1.0"/>
  <p:tag name="KSO_WM_UNIT_INDEX" val="5"/>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wm#"/>
  <p:tag name="KSO_WM_UNIT_TYPE" val="i"/>
  <p:tag name="KSO_WM_UNIT_ID" val="diagram103_4*i*10"/>
  <p:tag name="KSO_WM_TEMPLATE_CATEGORY" val="diagram"/>
  <p:tag name="KSO_WM_TEMPLATE_INDEX" val="103"/>
  <p:tag name="KSO_WM_TAG_VERSION" val="1.0"/>
  <p:tag name="KSO_WM_UNIT_INDEX" val="10"/>
</p:tagLst>
</file>

<file path=ppt/tags/tag4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a"/>
  <p:tag name="KSO_WM_UNIT_INDEX" val="1_3_1"/>
  <p:tag name="KSO_WM_UNIT_ID" val="150995269*l_h_a*1_3_1"/>
  <p:tag name="KSO_WM_UNIT_CLEAR" val="1"/>
  <p:tag name="KSO_WM_UNIT_LAYERLEVEL" val="1_1_1"/>
  <p:tag name="KSO_WM_UNIT_VALUE" val="18"/>
  <p:tag name="KSO_WM_UNIT_HIGHLIGHT" val="0"/>
  <p:tag name="KSO_WM_UNIT_COMPATIBLE" val="0"/>
  <p:tag name="KSO_WM_BEAUTIFY_FLAG" val="#wm#"/>
  <p:tag name="KSO_WM_DIAGRAM_GROUP_CODE" val="l1-1"/>
  <p:tag name="KSO_WM_TAG_VERSION" val="1.0"/>
  <p:tag name="KSO_WM_UNIT_PRESET_TEXT_INDEX" val="3"/>
  <p:tag name="KSO_WM_UNIT_PRESET_TEXT_LEN" val="5"/>
  <p:tag name="KSO_WM_UNIT_FILL_FORE_SCHEMECOLOR_INDEX" val="7"/>
  <p:tag name="KSO_WM_UNIT_FILL_TYPE" val="1"/>
  <p:tag name="KSO_WM_UNIT_TEXT_FILL_FORE_SCHEMECOLOR_INDEX" val="14"/>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f"/>
  <p:tag name="KSO_WM_UNIT_INDEX" val="1_3_1"/>
  <p:tag name="KSO_WM_UNIT_ID" val="150995269*l_h_f*1_3_1"/>
  <p:tag name="KSO_WM_UNIT_CLEAR" val="1"/>
  <p:tag name="KSO_WM_UNIT_LAYERLEVEL" val="1_1_1"/>
  <p:tag name="KSO_WM_UNIT_VALUE" val="36"/>
  <p:tag name="KSO_WM_UNIT_HIGHLIGHT" val="0"/>
  <p:tag name="KSO_WM_UNIT_COMPATIBLE" val="0"/>
  <p:tag name="KSO_WM_BEAUTIFY_FLAG" val="#wm#"/>
  <p:tag name="KSO_WM_UNIT_PRESET_TEXT_INDEX" val="4"/>
  <p:tag name="KSO_WM_UNIT_PRESET_TEXT_LEN" val="26"/>
  <p:tag name="KSO_WM_DIAGRAM_GROUP_CODE" val="l1-1"/>
  <p:tag name="KSO_WM_TAG_VERSION" val="1.0"/>
  <p:tag name="KSO_WM_UNIT_FILL_FORE_SCHEMECOLOR_INDEX" val="14"/>
  <p:tag name="KSO_WM_UNIT_FILL_TYPE" val="1"/>
  <p:tag name="KSO_WM_UNIT_TEXT_FILL_FORE_SCHEMECOLOR_INDEX" val="13"/>
  <p:tag name="KSO_WM_UNIT_TEXT_FILL_TYPE" val="1"/>
</p:tagLst>
</file>

<file path=ppt/tags/tag4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a"/>
  <p:tag name="KSO_WM_UNIT_INDEX" val="1_2_1"/>
  <p:tag name="KSO_WM_UNIT_ID" val="150995269*l_h_a*1_2_1"/>
  <p:tag name="KSO_WM_UNIT_CLEAR" val="1"/>
  <p:tag name="KSO_WM_UNIT_LAYERLEVEL" val="1_1_1"/>
  <p:tag name="KSO_WM_UNIT_VALUE" val="18"/>
  <p:tag name="KSO_WM_UNIT_HIGHLIGHT" val="0"/>
  <p:tag name="KSO_WM_UNIT_COMPATIBLE" val="0"/>
  <p:tag name="KSO_WM_BEAUTIFY_FLAG" val="#wm#"/>
  <p:tag name="KSO_WM_DIAGRAM_GROUP_CODE" val="l1-1"/>
  <p:tag name="KSO_WM_TAG_VERSION" val="1.0"/>
  <p:tag name="KSO_WM_UNIT_PRESET_TEXT_INDEX" val="3"/>
  <p:tag name="KSO_WM_UNIT_PRESET_TEXT_LEN" val="5"/>
  <p:tag name="KSO_WM_UNIT_FILL_FORE_SCHEMECOLOR_INDEX" val="6"/>
  <p:tag name="KSO_WM_UNIT_FILL_TYPE" val="1"/>
  <p:tag name="KSO_WM_UNIT_TEXT_FILL_FORE_SCHEMECOLOR_INDEX" val="14"/>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f"/>
  <p:tag name="KSO_WM_UNIT_INDEX" val="1_2_1"/>
  <p:tag name="KSO_WM_UNIT_ID" val="150995269*l_h_f*1_2_1"/>
  <p:tag name="KSO_WM_UNIT_CLEAR" val="1"/>
  <p:tag name="KSO_WM_UNIT_LAYERLEVEL" val="1_1_1"/>
  <p:tag name="KSO_WM_UNIT_VALUE" val="36"/>
  <p:tag name="KSO_WM_UNIT_HIGHLIGHT" val="0"/>
  <p:tag name="KSO_WM_UNIT_COMPATIBLE" val="0"/>
  <p:tag name="KSO_WM_BEAUTIFY_FLAG" val="#wm#"/>
  <p:tag name="KSO_WM_UNIT_PRESET_TEXT_INDEX" val="4"/>
  <p:tag name="KSO_WM_UNIT_PRESET_TEXT_LEN" val="26"/>
  <p:tag name="KSO_WM_DIAGRAM_GROUP_CODE" val="l1-1"/>
  <p:tag name="KSO_WM_TAG_VERSION" val="1.0"/>
  <p:tag name="KSO_WM_UNIT_FILL_FORE_SCHEMECOLOR_INDEX" val="14"/>
  <p:tag name="KSO_WM_UNIT_FILL_TYPE" val="1"/>
  <p:tag name="KSO_WM_UNIT_TEXT_FILL_FORE_SCHEMECOLOR_INDEX" val="13"/>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a"/>
  <p:tag name="KSO_WM_UNIT_INDEX" val="1_1_1"/>
  <p:tag name="KSO_WM_UNIT_ID" val="150995269*l_h_a*1_1_1"/>
  <p:tag name="KSO_WM_UNIT_CLEAR" val="1"/>
  <p:tag name="KSO_WM_UNIT_LAYERLEVEL" val="1_1_1"/>
  <p:tag name="KSO_WM_UNIT_VALUE" val="18"/>
  <p:tag name="KSO_WM_UNIT_HIGHLIGHT" val="0"/>
  <p:tag name="KSO_WM_UNIT_COMPATIBLE" val="0"/>
  <p:tag name="KSO_WM_BEAUTIFY_FLAG" val="#wm#"/>
  <p:tag name="KSO_WM_UNIT_PRESET_TEXT_INDEX" val="3"/>
  <p:tag name="KSO_WM_UNIT_PRESET_TEXT_LEN" val="5"/>
  <p:tag name="KSO_WM_DIAGRAM_GROUP_CODE" val="l1-1"/>
  <p:tag name="KSO_WM_TAG_VERSION" val="1.0"/>
  <p:tag name="KSO_WM_UNIT_FILL_FORE_SCHEMECOLOR_INDEX" val="5"/>
  <p:tag name="KSO_WM_UNIT_FILL_TYPE" val="1"/>
  <p:tag name="KSO_WM_UNIT_TEXT_FILL_FORE_SCHEMECOLOR_INDEX" val="14"/>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103"/>
  <p:tag name="KSO_WM_UNIT_TYPE" val="l_h_f"/>
  <p:tag name="KSO_WM_UNIT_INDEX" val="1_1_1"/>
  <p:tag name="KSO_WM_UNIT_ID" val="150995269*l_h_f*1_1_1"/>
  <p:tag name="KSO_WM_UNIT_CLEAR" val="1"/>
  <p:tag name="KSO_WM_UNIT_LAYERLEVEL" val="1_1_1"/>
  <p:tag name="KSO_WM_UNIT_VALUE" val="36"/>
  <p:tag name="KSO_WM_UNIT_HIGHLIGHT" val="0"/>
  <p:tag name="KSO_WM_UNIT_COMPATIBLE" val="0"/>
  <p:tag name="KSO_WM_BEAUTIFY_FLAG" val="#wm#"/>
  <p:tag name="KSO_WM_UNIT_PRESET_TEXT_INDEX" val="4"/>
  <p:tag name="KSO_WM_UNIT_PRESET_TEXT_LEN" val="26"/>
  <p:tag name="KSO_WM_DIAGRAM_GROUP_CODE" val="l1-1"/>
  <p:tag name="KSO_WM_TAG_VERSION" val="1.0"/>
  <p:tag name="KSO_WM_UNIT_FILL_FORE_SCHEMECOLOR_INDEX" val="14"/>
  <p:tag name="KSO_WM_UNIT_FILL_TYPE" val="1"/>
  <p:tag name="KSO_WM_UNIT_TEXT_FILL_FORE_SCHEMECOLOR_INDEX" val="13"/>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0"/>
  <p:tag name="KSO_WM_TEMPLATE_CATEGORY" val="diagram"/>
  <p:tag name="KSO_WM_TEMPLATE_INDEX" val="244"/>
  <p:tag name="KSO_WM_UNIT_INDEX" val="0"/>
</p:tagLst>
</file>

<file path=ppt/tags/tag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h_a"/>
  <p:tag name="KSO_WM_UNIT_INDEX" val="1_2_1"/>
  <p:tag name="KSO_WM_UNIT_ID" val="diagram209_2*l_h_a*1_2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6"/>
  <p:tag name="KSO_WM_UNIT_TEXT_FILL_TYPE" val="1"/>
</p:tagLst>
</file>

<file path=ppt/tags/tag5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44_4*i*5"/>
  <p:tag name="KSO_WM_TEMPLATE_CATEGORY" val="diagram"/>
  <p:tag name="KSO_WM_TEMPLATE_INDEX" val="244"/>
  <p:tag name="KSO_WM_UNIT_INDEX" val="5"/>
</p:tagLst>
</file>

<file path=ppt/tags/tag5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2"/>
  <p:tag name="KSO_WM_UNIT_ID" val="259*l_i*1_2"/>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6"/>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2_1"/>
  <p:tag name="KSO_WM_UNIT_ID" val="259*l_h_f*1_2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6"/>
  <p:tag name="KSO_WM_UNIT_TEXT_FILL_TYPE" val="1"/>
</p:tagLst>
</file>

<file path=ppt/tags/tag5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i"/>
  <p:tag name="KSO_WM_UNIT_INDEX" val="1_1"/>
  <p:tag name="KSO_WM_UNIT_ID" val="259*l_i*1_1"/>
  <p:tag name="KSO_WM_UNIT_CLEAR" val="1"/>
  <p:tag name="KSO_WM_UNIT_LAYERLEVEL" val="1_1"/>
  <p:tag name="KSO_WM_BEAUTIFY_FLAG" val="#wm#"/>
  <p:tag name="KSO_WM_DIAGRAM_GROUP_CODE" val="l1-1"/>
  <p:tag name="KSO_WM_UNIT_FILL_FORE_SCHEMECOLOR_INDEX" val="5"/>
  <p:tag name="KSO_WM_UNIT_FILL_TYPE" val="1"/>
  <p:tag name="KSO_WM_UNIT_TEXT_FILL_FORE_SCHEMECOLOR_INDEX" val="5"/>
  <p:tag name="KSO_WM_UNIT_TEXT_FILL_TYPE" val="1"/>
</p:tagLst>
</file>

<file path=ppt/tags/tag5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44"/>
  <p:tag name="KSO_WM_UNIT_TYPE" val="l_h_f"/>
  <p:tag name="KSO_WM_UNIT_INDEX" val="1_1_1"/>
  <p:tag name="KSO_WM_UNIT_ID" val="259*l_h_f*1_1_1"/>
  <p:tag name="KSO_WM_UNIT_CLEAR" val="1"/>
  <p:tag name="KSO_WM_UNIT_LAYERLEVEL" val="1_1_1"/>
  <p:tag name="KSO_WM_UNIT_VALUE" val="54"/>
  <p:tag name="KSO_WM_UNIT_HIGHLIGHT" val="0"/>
  <p:tag name="KSO_WM_UNIT_COMPATIBLE" val="0"/>
  <p:tag name="KSO_WM_BEAUTIFY_FLAG" val="#wm#"/>
  <p:tag name="KSO_WM_UNIT_PRESET_TEXT_INDEX" val="4"/>
  <p:tag name="KSO_WM_UNIT_PRESET_TEXT_LEN" val="80"/>
  <p:tag name="KSO_WM_DIAGRAM_GROUP_CODE" val="l1-1"/>
  <p:tag name="KSO_WM_UNIT_TEXT_FILL_FORE_SCHEMECOLOR_INDEX" val="5"/>
  <p:tag name="KSO_WM_UNIT_TEXT_FILL_TYPE" val="1"/>
</p:tagLst>
</file>

<file path=ppt/tags/tag5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429_5*i*1"/>
  <p:tag name="KSO_WM_TEMPLATE_CATEGORY" val="diagram"/>
  <p:tag name="KSO_WM_TEMPLATE_INDEX" val="429"/>
  <p:tag name="KSO_WM_UNIT_INDEX" val="1"/>
</p:tagLst>
</file>

<file path=ppt/tags/tag5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429_5*i*10"/>
  <p:tag name="KSO_WM_TEMPLATE_CATEGORY" val="diagram"/>
  <p:tag name="KSO_WM_TEMPLATE_INDEX" val="429"/>
  <p:tag name="KSO_WM_UNIT_INDEX" val="10"/>
</p:tagLst>
</file>

<file path=ppt/tags/tag5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4"/>
  <p:tag name="KSO_WM_UNIT_ID" val="diagram429_5*m_i*1_4"/>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5"/>
  <p:tag name="KSO_WM_UNIT_ID" val="diagram429_5*m_i*1_5"/>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5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6"/>
  <p:tag name="KSO_WM_UNIT_ID" val="diagram429_5*m_i*1_6"/>
  <p:tag name="KSO_WM_UNIT_CLEAR" val="1"/>
  <p:tag name="KSO_WM_UNIT_LAYERLEVEL" val="1_1"/>
  <p:tag name="KSO_WM_DIAGRAM_GROUP_CODE" val="m1-1"/>
  <p:tag name="KSO_WM_UNIT_TEXT_FILL_FORE_SCHEMECOLOR_INDEX" val="2"/>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4"/>
  <p:tag name="KSO_WM_UNIT_ID" val="diagram209_2*l_i*1_4"/>
  <p:tag name="KSO_WM_UNIT_CLEAR" val="1"/>
  <p:tag name="KSO_WM_UNIT_LAYERLEVEL" val="1_1"/>
  <p:tag name="KSO_WM_BEAUTIFY_FLAG" val="#wm#"/>
  <p:tag name="KSO_WM_DIAGRAM_GROUP_CODE" val="l1-1"/>
  <p:tag name="KSO_WM_UNIT_TEXT_FILL_FORE_SCHEMECOLOR_INDEX" val="6"/>
  <p:tag name="KSO_WM_UNIT_TEXT_FILL_TYPE" val="1"/>
</p:tagLst>
</file>

<file path=ppt/tags/tag6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PRESET_TEXT_LEN" val="36"/>
  <p:tag name="KSO_WM_DIAGRAM_GROUP_CODE" val="m1-1"/>
  <p:tag name="KSO_WM_UNIT_TYPE" val="m_h_f"/>
  <p:tag name="KSO_WM_UNIT_INDEX" val="1_2_1"/>
  <p:tag name="KSO_WM_UNIT_ID" val="diagram429_5*m_h_f*1_2_1"/>
  <p:tag name="KSO_WM_UNIT_CLEAR" val="1"/>
  <p:tag name="KSO_WM_UNIT_LAYERLEVEL" val="1_1_1"/>
  <p:tag name="KSO_WM_UNIT_VALUE" val="60"/>
  <p:tag name="KSO_WM_UNIT_HIGHLIGHT" val="0"/>
  <p:tag name="KSO_WM_UNIT_COMPATIBLE" val="0"/>
  <p:tag name="KSO_WM_UNIT_PRESET_TEXT_INDEX" val="4"/>
  <p:tag name="KSO_WM_UNIT_TEXT_FILL_FORE_SCHEMECOLOR_INDEX" val="13"/>
  <p:tag name="KSO_WM_UNIT_TEXT_FILL_TYPE" val="1"/>
</p:tagLst>
</file>

<file path=ppt/tags/tag6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1"/>
  <p:tag name="KSO_WM_UNIT_ID" val="diagram429_5*m_i*1_1"/>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6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2"/>
  <p:tag name="KSO_WM_UNIT_ID" val="diagram429_5*m_i*1_2"/>
  <p:tag name="KSO_WM_UNIT_CLEAR" val="1"/>
  <p:tag name="KSO_WM_UNIT_LAYERLEVEL" val="1_1"/>
  <p:tag name="KSO_WM_DIAGRAM_GROUP_CODE" val="m1-1"/>
  <p:tag name="KSO_WM_UNIT_FILL_FORE_SCHEMECOLOR_INDEX" val="5"/>
  <p:tag name="KSO_WM_UNIT_FILL_TYPE" val="1"/>
  <p:tag name="KSO_WM_UNIT_TEXT_FILL_FORE_SCHEMECOLOR_INDEX" val="2"/>
  <p:tag name="KSO_WM_UNIT_TEXT_FILL_TYPE" val="1"/>
</p:tagLst>
</file>

<file path=ppt/tags/tag6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TYPE" val="m_i"/>
  <p:tag name="KSO_WM_UNIT_INDEX" val="1_3"/>
  <p:tag name="KSO_WM_UNIT_ID" val="diagram429_5*m_i*1_3"/>
  <p:tag name="KSO_WM_UNIT_CLEAR" val="1"/>
  <p:tag name="KSO_WM_UNIT_LAYERLEVEL" val="1_1"/>
  <p:tag name="KSO_WM_DIAGRAM_GROUP_CODE" val="m1-1"/>
  <p:tag name="KSO_WM_UNIT_TEXT_FILL_FORE_SCHEMECOLOR_INDEX" val="2"/>
  <p:tag name="KSO_WM_UNIT_TEXT_FILL_TYPE" val="1"/>
</p:tagLst>
</file>

<file path=ppt/tags/tag6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429"/>
  <p:tag name="KSO_WM_UNIT_PRESET_TEXT_LEN" val="36"/>
  <p:tag name="KSO_WM_DIAGRAM_GROUP_CODE" val="m1-1"/>
  <p:tag name="KSO_WM_UNIT_TYPE" val="m_h_f"/>
  <p:tag name="KSO_WM_UNIT_INDEX" val="1_1_1"/>
  <p:tag name="KSO_WM_UNIT_ID" val="diagram429_5*m_h_f*1_1_1"/>
  <p:tag name="KSO_WM_UNIT_CLEAR" val="1"/>
  <p:tag name="KSO_WM_UNIT_LAYERLEVEL" val="1_1_1"/>
  <p:tag name="KSO_WM_UNIT_VALUE" val="60"/>
  <p:tag name="KSO_WM_UNIT_HIGHLIGHT" val="0"/>
  <p:tag name="KSO_WM_UNIT_COMPATIBLE" val="0"/>
  <p:tag name="KSO_WM_UNIT_PRESET_TEXT_INDEX" val="4"/>
  <p:tag name="KSO_WM_UNIT_TEXT_FILL_FORE_SCHEMECOLOR_INDEX" val="13"/>
  <p:tag name="KSO_WM_UNIT_TEXT_FILL_TYPE" val="1"/>
</p:tagLst>
</file>

<file path=ppt/tags/tag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390_3*i*1"/>
  <p:tag name="KSO_WM_TEMPLATE_CATEGORY" val="diagram"/>
  <p:tag name="KSO_WM_TEMPLATE_INDEX" val="390"/>
  <p:tag name="KSO_WM_UNIT_INDEX" val="1"/>
</p:tagLst>
</file>

<file path=ppt/tags/tag6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390_3*i*10"/>
  <p:tag name="KSO_WM_TEMPLATE_CATEGORY" val="diagram"/>
  <p:tag name="KSO_WM_TEMPLATE_INDEX" val="390"/>
  <p:tag name="KSO_WM_UNIT_INDEX" val="10"/>
</p:tagLst>
</file>

<file path=ppt/tags/tag6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390_3*i*19"/>
  <p:tag name="KSO_WM_TEMPLATE_CATEGORY" val="diagram"/>
  <p:tag name="KSO_WM_TEMPLATE_INDEX" val="390"/>
  <p:tag name="KSO_WM_UNIT_INDEX" val="19"/>
</p:tagLst>
</file>

<file path=ppt/tags/tag6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5"/>
  <p:tag name="KSO_WM_UNIT_ID" val="diagram390_3*l_i*1_5"/>
  <p:tag name="KSO_WM_UNIT_CLEAR" val="1"/>
  <p:tag name="KSO_WM_UNIT_LAYERLEVEL" val="1_1"/>
  <p:tag name="KSO_WM_BEAUTIFY_FLAG" val="#wm#"/>
  <p:tag name="KSO_WM_TAG_VERSION" val="1.0"/>
  <p:tag name="KSO_WM_DIAGRAM_GROUP_CODE" val="l1-1"/>
  <p:tag name="KSO_WM_UNIT_FILL_FORE_SCHEMECOLOR_INDEX" val="7"/>
  <p:tag name="KSO_WM_UNIT_FILL_TYPE" val="1"/>
  <p:tag name="KSO_WM_UNIT_TEXT_FILL_FORE_SCHEMECOLOR_INDEX" val="14"/>
  <p:tag name="KSO_WM_UNIT_TEXT_FILL_TYPE" val="1"/>
</p:tagLst>
</file>

<file path=ppt/tags/tag6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6"/>
  <p:tag name="KSO_WM_UNIT_ID" val="diagram390_3*l_i*1_6"/>
  <p:tag name="KSO_WM_UNIT_CLEAR" val="1"/>
  <p:tag name="KSO_WM_UNIT_LAYERLEVEL" val="1_1"/>
  <p:tag name="KSO_WM_BEAUTIFY_FLAG" val="#wm#"/>
  <p:tag name="KSO_WM_TAG_VERSION" val="1.0"/>
  <p:tag name="KSO_WM_DIAGRAM_GROUP_CODE" val="l1-1"/>
  <p:tag name="KSO_WM_UNIT_FILL_FORE_SCHEMECOLOR_INDEX" val="7"/>
  <p:tag name="KSO_WM_UNIT_FILL_TYPE" val="1"/>
  <p:tag name="KSO_WM_UNIT_TEXT_FILL_FORE_SCHEMECOLOR_INDEX" val="2"/>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5"/>
  <p:tag name="KSO_WM_UNIT_ID" val="diagram209_2*l_i*1_5"/>
  <p:tag name="KSO_WM_UNIT_CLEAR" val="1"/>
  <p:tag name="KSO_WM_UNIT_LAYERLEVEL" val="1_1"/>
  <p:tag name="KSO_WM_BEAUTIFY_FLAG" val="#wm#"/>
  <p:tag name="KSO_WM_DIAGRAM_GROUP_CODE" val="l1-1"/>
  <p:tag name="KSO_WM_UNIT_LINE_FORE_SCHEMECOLOR_INDEX" val="7"/>
  <p:tag name="KSO_WM_UNIT_LINE_FILL_TYPE" val="2"/>
</p:tagLst>
</file>

<file path=ppt/tags/tag70.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a"/>
  <p:tag name="KSO_WM_UNIT_INDEX" val="1_3_1"/>
  <p:tag name="KSO_WM_UNIT_ID" val="diagram390_3*l_h_a*1_3_1"/>
  <p:tag name="KSO_WM_UNIT_CLEAR" val="1"/>
  <p:tag name="KSO_WM_UNIT_LAYERLEVEL" val="1_1_1"/>
  <p:tag name="KSO_WM_UNIT_VALUE" val="21"/>
  <p:tag name="KSO_WM_UNIT_HIGHLIGHT" val="0"/>
  <p:tag name="KSO_WM_UNIT_COMPATIBLE" val="0"/>
  <p:tag name="KSO_WM_BEAUTIFY_FLAG" val="#wm#"/>
  <p:tag name="KSO_WM_UNIT_PRESET_TEXT_INDEX" val="3"/>
  <p:tag name="KSO_WM_UNIT_PRESET_TEXT_LEN" val="12"/>
  <p:tag name="KSO_WM_TAG_VERSION" val="1.0"/>
  <p:tag name="KSO_WM_DIAGRAM_GROUP_CODE" val="l1-1"/>
  <p:tag name="KSO_WM_UNIT_TEXT_FILL_FORE_SCHEMECOLOR_INDEX" val="7"/>
  <p:tag name="KSO_WM_UNIT_TEXT_FILL_TYPE" val="1"/>
</p:tagLst>
</file>

<file path=ppt/tags/tag71.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f"/>
  <p:tag name="KSO_WM_UNIT_INDEX" val="1_3_1"/>
  <p:tag name="KSO_WM_UNIT_ID" val="diagram390_3*l_h_f*1_3_1"/>
  <p:tag name="KSO_WM_UNIT_CLEAR" val="1"/>
  <p:tag name="KSO_WM_UNIT_LAYERLEVEL" val="1_1_1"/>
  <p:tag name="KSO_WM_UNIT_VALUE" val="63"/>
  <p:tag name="KSO_WM_UNIT_HIGHLIGHT" val="0"/>
  <p:tag name="KSO_WM_UNIT_COMPATIBLE" val="0"/>
  <p:tag name="KSO_WM_BEAUTIFY_FLAG" val="#wm#"/>
  <p:tag name="KSO_WM_UNIT_PRESET_TEXT_INDEX" val="4"/>
  <p:tag name="KSO_WM_UNIT_PRESET_TEXT_LEN" val="131"/>
  <p:tag name="KSO_WM_TAG_VERSION" val="1.0"/>
  <p:tag name="KSO_WM_DIAGRAM_GROUP_CODE" val="l1-1"/>
  <p:tag name="KSO_WM_UNIT_TEXT_FILL_FORE_SCHEMECOLOR_INDEX" val="13"/>
  <p:tag name="KSO_WM_UNIT_TEXT_FILL_TYPE" val="1"/>
</p:tagLst>
</file>

<file path=ppt/tags/tag72.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3"/>
  <p:tag name="KSO_WM_UNIT_ID" val="diagram390_3*l_i*1_3"/>
  <p:tag name="KSO_WM_UNIT_CLEAR" val="1"/>
  <p:tag name="KSO_WM_UNIT_LAYERLEVEL" val="1_1"/>
  <p:tag name="KSO_WM_BEAUTIFY_FLAG" val="#wm#"/>
  <p:tag name="KSO_WM_TAG_VERSION" val="1.0"/>
  <p:tag name="KSO_WM_DIAGRAM_GROUP_CODE" val="l1-1"/>
  <p:tag name="KSO_WM_UNIT_FILL_FORE_SCHEMECOLOR_INDEX" val="6"/>
  <p:tag name="KSO_WM_UNIT_FILL_TYPE" val="1"/>
  <p:tag name="KSO_WM_UNIT_TEXT_FILL_FORE_SCHEMECOLOR_INDEX" val="14"/>
  <p:tag name="KSO_WM_UNIT_TEXT_FILL_TYPE" val="1"/>
</p:tagLst>
</file>

<file path=ppt/tags/tag73.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4"/>
  <p:tag name="KSO_WM_UNIT_ID" val="diagram390_3*l_i*1_4"/>
  <p:tag name="KSO_WM_UNIT_CLEAR" val="1"/>
  <p:tag name="KSO_WM_UNIT_LAYERLEVEL" val="1_1"/>
  <p:tag name="KSO_WM_BEAUTIFY_FLAG" val="#wm#"/>
  <p:tag name="KSO_WM_TAG_VERSION" val="1.0"/>
  <p:tag name="KSO_WM_DIAGRAM_GROUP_CODE" val="l1-1"/>
  <p:tag name="KSO_WM_UNIT_FILL_FORE_SCHEMECOLOR_INDEX" val="6"/>
  <p:tag name="KSO_WM_UNIT_FILL_TYPE" val="1"/>
  <p:tag name="KSO_WM_UNIT_TEXT_FILL_FORE_SCHEMECOLOR_INDEX" val="2"/>
  <p:tag name="KSO_WM_UNIT_TEXT_FILL_TYPE" val="1"/>
</p:tagLst>
</file>

<file path=ppt/tags/tag74.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a"/>
  <p:tag name="KSO_WM_UNIT_INDEX" val="1_2_1"/>
  <p:tag name="KSO_WM_UNIT_ID" val="diagram390_3*l_h_a*1_2_1"/>
  <p:tag name="KSO_WM_UNIT_CLEAR" val="1"/>
  <p:tag name="KSO_WM_UNIT_LAYERLEVEL" val="1_1_1"/>
  <p:tag name="KSO_WM_UNIT_VALUE" val="21"/>
  <p:tag name="KSO_WM_UNIT_HIGHLIGHT" val="0"/>
  <p:tag name="KSO_WM_UNIT_COMPATIBLE" val="0"/>
  <p:tag name="KSO_WM_BEAUTIFY_FLAG" val="#wm#"/>
  <p:tag name="KSO_WM_UNIT_PRESET_TEXT_INDEX" val="3"/>
  <p:tag name="KSO_WM_UNIT_PRESET_TEXT_LEN" val="12"/>
  <p:tag name="KSO_WM_TAG_VERSION" val="1.0"/>
  <p:tag name="KSO_WM_DIAGRAM_GROUP_CODE" val="l1-1"/>
  <p:tag name="KSO_WM_UNIT_TEXT_FILL_FORE_SCHEMECOLOR_INDEX" val="6"/>
  <p:tag name="KSO_WM_UNIT_TEXT_FILL_TYPE" val="1"/>
</p:tagLst>
</file>

<file path=ppt/tags/tag75.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f"/>
  <p:tag name="KSO_WM_UNIT_INDEX" val="1_2_1"/>
  <p:tag name="KSO_WM_UNIT_ID" val="diagram390_3*l_h_f*1_2_1"/>
  <p:tag name="KSO_WM_UNIT_CLEAR" val="1"/>
  <p:tag name="KSO_WM_UNIT_LAYERLEVEL" val="1_1_1"/>
  <p:tag name="KSO_WM_UNIT_VALUE" val="63"/>
  <p:tag name="KSO_WM_UNIT_HIGHLIGHT" val="0"/>
  <p:tag name="KSO_WM_UNIT_COMPATIBLE" val="0"/>
  <p:tag name="KSO_WM_BEAUTIFY_FLAG" val="#wm#"/>
  <p:tag name="KSO_WM_UNIT_PRESET_TEXT_INDEX" val="4"/>
  <p:tag name="KSO_WM_UNIT_PRESET_TEXT_LEN" val="131"/>
  <p:tag name="KSO_WM_TAG_VERSION" val="1.0"/>
  <p:tag name="KSO_WM_DIAGRAM_GROUP_CODE" val="l1-1"/>
  <p:tag name="KSO_WM_UNIT_TEXT_FILL_FORE_SCHEMECOLOR_INDEX" val="13"/>
  <p:tag name="KSO_WM_UNIT_TEXT_FILL_TYPE" val="1"/>
</p:tagLst>
</file>

<file path=ppt/tags/tag76.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1"/>
  <p:tag name="KSO_WM_UNIT_ID" val="diagram390_3*l_i*1_1"/>
  <p:tag name="KSO_WM_UNIT_CLEAR" val="1"/>
  <p:tag name="KSO_WM_UNIT_LAYERLEVEL" val="1_1"/>
  <p:tag name="KSO_WM_BEAUTIFY_FLAG" val="#wm#"/>
  <p:tag name="KSO_WM_TAG_VERSION" val="1.0"/>
  <p:tag name="KSO_WM_DIAGRAM_GROUP_CODE" val="l1-1"/>
  <p:tag name="KSO_WM_UNIT_FILL_FORE_SCHEMECOLOR_INDEX" val="5"/>
  <p:tag name="KSO_WM_UNIT_FILL_TYPE" val="1"/>
  <p:tag name="KSO_WM_UNIT_TEXT_FILL_FORE_SCHEMECOLOR_INDEX" val="14"/>
  <p:tag name="KSO_WM_UNIT_TEXT_FILL_TYPE" val="1"/>
</p:tagLst>
</file>

<file path=ppt/tags/tag77.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i"/>
  <p:tag name="KSO_WM_UNIT_INDEX" val="1_2"/>
  <p:tag name="KSO_WM_UNIT_ID" val="diagram390_3*l_i*1_2"/>
  <p:tag name="KSO_WM_UNIT_CLEAR" val="1"/>
  <p:tag name="KSO_WM_UNIT_LAYERLEVEL" val="1_1"/>
  <p:tag name="KSO_WM_BEAUTIFY_FLAG" val="#wm#"/>
  <p:tag name="KSO_WM_TAG_VERSION" val="1.0"/>
  <p:tag name="KSO_WM_DIAGRAM_GROUP_CODE" val="l1-1"/>
  <p:tag name="KSO_WM_UNIT_FILL_FORE_SCHEMECOLOR_INDEX" val="5"/>
  <p:tag name="KSO_WM_UNIT_FILL_TYPE" val="1"/>
  <p:tag name="KSO_WM_UNIT_TEXT_FILL_FORE_SCHEMECOLOR_INDEX" val="2"/>
  <p:tag name="KSO_WM_UNIT_TEXT_FILL_TYPE" val="1"/>
</p:tagLst>
</file>

<file path=ppt/tags/tag7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a"/>
  <p:tag name="KSO_WM_UNIT_INDEX" val="1_1_1"/>
  <p:tag name="KSO_WM_UNIT_ID" val="diagram390_3*l_h_a*1_1_1"/>
  <p:tag name="KSO_WM_UNIT_CLEAR" val="1"/>
  <p:tag name="KSO_WM_UNIT_LAYERLEVEL" val="1_1_1"/>
  <p:tag name="KSO_WM_UNIT_VALUE" val="21"/>
  <p:tag name="KSO_WM_UNIT_HIGHLIGHT" val="0"/>
  <p:tag name="KSO_WM_UNIT_COMPATIBLE" val="0"/>
  <p:tag name="KSO_WM_BEAUTIFY_FLAG" val="#wm#"/>
  <p:tag name="KSO_WM_UNIT_PRESET_TEXT_INDEX" val="3"/>
  <p:tag name="KSO_WM_UNIT_PRESET_TEXT_LEN" val="12"/>
  <p:tag name="KSO_WM_TAG_VERSION" val="1.0"/>
  <p:tag name="KSO_WM_DIAGRAM_GROUP_CODE" val="l1-1"/>
  <p:tag name="KSO_WM_UNIT_TEXT_FILL_FORE_SCHEMECOLOR_INDEX" val="5"/>
  <p:tag name="KSO_WM_UNIT_TEXT_FILL_TYPE" val="1"/>
</p:tagLst>
</file>

<file path=ppt/tags/tag7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390"/>
  <p:tag name="KSO_WM_UNIT_TYPE" val="l_h_f"/>
  <p:tag name="KSO_WM_UNIT_INDEX" val="1_1_1"/>
  <p:tag name="KSO_WM_UNIT_ID" val="diagram390_3*l_h_f*1_1_1"/>
  <p:tag name="KSO_WM_UNIT_CLEAR" val="1"/>
  <p:tag name="KSO_WM_UNIT_LAYERLEVEL" val="1_1_1"/>
  <p:tag name="KSO_WM_UNIT_VALUE" val="63"/>
  <p:tag name="KSO_WM_UNIT_HIGHLIGHT" val="0"/>
  <p:tag name="KSO_WM_UNIT_COMPATIBLE" val="0"/>
  <p:tag name="KSO_WM_BEAUTIFY_FLAG" val="#wm#"/>
  <p:tag name="KSO_WM_UNIT_PRESET_TEXT_INDEX" val="4"/>
  <p:tag name="KSO_WM_UNIT_PRESET_TEXT_LEN" val="131"/>
  <p:tag name="KSO_WM_TAG_VERSION" val="1.0"/>
  <p:tag name="KSO_WM_DIAGRAM_GROUP_CODE" val="l1-1"/>
  <p:tag name="KSO_WM_UNIT_TEXT_FILL_FORE_SCHEMECOLOR_INDEX" val="13"/>
  <p:tag name="KSO_WM_UNIT_TEXT_FILL_TYPE" val="1"/>
</p:tagLst>
</file>

<file path=ppt/tags/tag8.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h_a"/>
  <p:tag name="KSO_WM_UNIT_INDEX" val="1_3_1"/>
  <p:tag name="KSO_WM_UNIT_ID" val="diagram209_2*l_h_a*1_3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8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1"/>
  <p:tag name="KSO_WM_TEMPLATE_CATEGORY" val="diagram"/>
  <p:tag name="KSO_WM_TEMPLATE_INDEX" val="211"/>
  <p:tag name="KSO_WM_UNIT_INDEX" val="1"/>
</p:tagLst>
</file>

<file path=ppt/tags/tag8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12"/>
  <p:tag name="KSO_WM_TEMPLATE_CATEGORY" val="diagram"/>
  <p:tag name="KSO_WM_TEMPLATE_INDEX" val="211"/>
  <p:tag name="KSO_WM_UNIT_INDEX" val="12"/>
</p:tagLst>
</file>

<file path=ppt/tags/tag8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23"/>
  <p:tag name="KSO_WM_TEMPLATE_CATEGORY" val="diagram"/>
  <p:tag name="KSO_WM_TEMPLATE_INDEX" val="211"/>
  <p:tag name="KSO_WM_UNIT_INDEX" val="23"/>
</p:tagLst>
</file>

<file path=ppt/tags/tag8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211_3*i*34"/>
  <p:tag name="KSO_WM_TEMPLATE_CATEGORY" val="diagram"/>
  <p:tag name="KSO_WM_TEMPLATE_INDEX" val="211"/>
  <p:tag name="KSO_WM_UNIT_INDEX" val="34"/>
</p:tagLst>
</file>

<file path=ppt/tags/tag8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4_1"/>
  <p:tag name="KSO_WM_UNIT_ID" val="258*l_h_f*1_4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8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10"/>
  <p:tag name="KSO_WM_UNIT_ID" val="258*l_i*1_10"/>
  <p:tag name="KSO_WM_UNIT_CLEAR" val="1"/>
  <p:tag name="KSO_WM_UNIT_LAYERLEVEL" val="1_1"/>
  <p:tag name="KSO_WM_BEAUTIFY_FLAG" val="#wm#"/>
  <p:tag name="KSO_WM_DIAGRAM_GROUP_CODE" val="l1-1"/>
  <p:tag name="KSO_WM_UNIT_FILL_FORE_SCHEMECOLOR_INDEX" val="8"/>
  <p:tag name="KSO_WM_UNIT_FILL_TYPE" val="1"/>
  <p:tag name="KSO_WM_UNIT_TEXT_FILL_FORE_SCHEMECOLOR_INDEX" val="14"/>
  <p:tag name="KSO_WM_UNIT_TEXT_FILL_TYPE" val="1"/>
</p:tagLst>
</file>

<file path=ppt/tags/tag8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4_1"/>
  <p:tag name="KSO_WM_UNIT_ID" val="258*l_h_a*1_4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8"/>
  <p:tag name="KSO_WM_UNIT_TEXT_FILL_TYPE" val="1"/>
</p:tagLst>
</file>

<file path=ppt/tags/tag8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11"/>
  <p:tag name="KSO_WM_UNIT_ID" val="258*l_i*1_11"/>
  <p:tag name="KSO_WM_UNIT_CLEAR" val="1"/>
  <p:tag name="KSO_WM_UNIT_LAYERLEVEL" val="1_1"/>
  <p:tag name="KSO_WM_BEAUTIFY_FLAG" val="#wm#"/>
  <p:tag name="KSO_WM_DIAGRAM_GROUP_CODE" val="l1-1"/>
  <p:tag name="KSO_WM_UNIT_LINE_FORE_SCHEMECOLOR_INDEX" val="14"/>
  <p:tag name="KSO_WM_UNIT_LINE_FILL_TYPE" val="2"/>
</p:tagLst>
</file>

<file path=ppt/tags/tag8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12"/>
  <p:tag name="KSO_WM_UNIT_ID" val="258*l_i*1_12"/>
  <p:tag name="KSO_WM_UNIT_CLEAR" val="1"/>
  <p:tag name="KSO_WM_UNIT_LAYERLEVEL" val="1_1"/>
  <p:tag name="KSO_WM_BEAUTIFY_FLAG" val="#wm#"/>
  <p:tag name="KSO_WM_DIAGRAM_GROUP_CODE" val="l1-1"/>
  <p:tag name="KSO_WM_UNIT_LINE_FORE_SCHEMECOLOR_INDEX" val="14"/>
  <p:tag name="KSO_WM_UNIT_LINE_FILL_TYPE" val="2"/>
</p:tagLst>
</file>

<file path=ppt/tags/tag8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3_1"/>
  <p:tag name="KSO_WM_UNIT_ID" val="258*l_h_f*1_3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diagram"/>
  <p:tag name="KSO_WM_TEMPLATE_INDEX" val="209"/>
  <p:tag name="KSO_WM_TAG_VERSION" val="1.0"/>
  <p:tag name="KSO_WM_UNIT_TYPE" val="l_i"/>
  <p:tag name="KSO_WM_UNIT_INDEX" val="1_6"/>
  <p:tag name="KSO_WM_UNIT_ID" val="diagram209_2*l_i*1_6"/>
  <p:tag name="KSO_WM_UNIT_CLEAR" val="1"/>
  <p:tag name="KSO_WM_UNIT_LAYERLEVEL" val="1_1"/>
  <p:tag name="KSO_WM_BEAUTIFY_FLAG" val="#wm#"/>
  <p:tag name="KSO_WM_DIAGRAM_GROUP_CODE" val="l1-1"/>
  <p:tag name="KSO_WM_UNIT_TEXT_FILL_FORE_SCHEMECOLOR_INDEX" val="7"/>
  <p:tag name="KSO_WM_UNIT_TEXT_FILL_TYPE" val="1"/>
</p:tagLst>
</file>

<file path=ppt/tags/tag90.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7"/>
  <p:tag name="KSO_WM_UNIT_ID" val="258*l_i*1_7"/>
  <p:tag name="KSO_WM_UNIT_CLEAR" val="1"/>
  <p:tag name="KSO_WM_UNIT_LAYERLEVEL" val="1_1"/>
  <p:tag name="KSO_WM_BEAUTIFY_FLAG" val="#wm#"/>
  <p:tag name="KSO_WM_DIAGRAM_GROUP_CODE" val="l1-1"/>
  <p:tag name="KSO_WM_UNIT_FILL_FORE_SCHEMECOLOR_INDEX" val="7"/>
  <p:tag name="KSO_WM_UNIT_FILL_TYPE" val="1"/>
  <p:tag name="KSO_WM_UNIT_TEXT_FILL_FORE_SCHEMECOLOR_INDEX" val="14"/>
  <p:tag name="KSO_WM_UNIT_TEXT_FILL_TYPE" val="1"/>
</p:tagLst>
</file>

<file path=ppt/tags/tag9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3_1"/>
  <p:tag name="KSO_WM_UNIT_ID" val="258*l_h_a*1_3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7"/>
  <p:tag name="KSO_WM_UNIT_TEXT_FILL_TYPE" val="1"/>
</p:tagLst>
</file>

<file path=ppt/tags/tag9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8"/>
  <p:tag name="KSO_WM_UNIT_ID" val="258*l_i*1_8"/>
  <p:tag name="KSO_WM_UNIT_CLEAR" val="1"/>
  <p:tag name="KSO_WM_UNIT_LAYERLEVEL" val="1_1"/>
  <p:tag name="KSO_WM_BEAUTIFY_FLAG" val="#wm#"/>
  <p:tag name="KSO_WM_DIAGRAM_GROUP_CODE" val="l1-1"/>
  <p:tag name="KSO_WM_UNIT_LINE_FORE_SCHEMECOLOR_INDEX" val="14"/>
  <p:tag name="KSO_WM_UNIT_LINE_FILL_TYPE" val="2"/>
</p:tagLst>
</file>

<file path=ppt/tags/tag93.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9"/>
  <p:tag name="KSO_WM_UNIT_ID" val="258*l_i*1_9"/>
  <p:tag name="KSO_WM_UNIT_CLEAR" val="1"/>
  <p:tag name="KSO_WM_UNIT_LAYERLEVEL" val="1_1"/>
  <p:tag name="KSO_WM_BEAUTIFY_FLAG" val="#wm#"/>
  <p:tag name="KSO_WM_DIAGRAM_GROUP_CODE" val="l1-1"/>
  <p:tag name="KSO_WM_UNIT_LINE_FORE_SCHEMECOLOR_INDEX" val="14"/>
  <p:tag name="KSO_WM_UNIT_LINE_FILL_TYPE" val="2"/>
</p:tagLst>
</file>

<file path=ppt/tags/tag94.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2_1"/>
  <p:tag name="KSO_WM_UNIT_ID" val="258*l_h_f*1_2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ags/tag95.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4"/>
  <p:tag name="KSO_WM_UNIT_ID" val="258*l_i*1_4"/>
  <p:tag name="KSO_WM_UNIT_CLEAR" val="1"/>
  <p:tag name="KSO_WM_UNIT_LAYERLEVEL" val="1_1"/>
  <p:tag name="KSO_WM_BEAUTIFY_FLAG" val="#wm#"/>
  <p:tag name="KSO_WM_DIAGRAM_GROUP_CODE" val="l1-1"/>
  <p:tag name="KSO_WM_UNIT_FILL_FORE_SCHEMECOLOR_INDEX" val="6"/>
  <p:tag name="KSO_WM_UNIT_FILL_TYPE" val="1"/>
  <p:tag name="KSO_WM_UNIT_TEXT_FILL_FORE_SCHEMECOLOR_INDEX" val="14"/>
  <p:tag name="KSO_WM_UNIT_TEXT_FILL_TYPE" val="1"/>
</p:tagLst>
</file>

<file path=ppt/tags/tag96.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a"/>
  <p:tag name="KSO_WM_UNIT_INDEX" val="1_2_1"/>
  <p:tag name="KSO_WM_UNIT_ID" val="258*l_h_a*1_2_1"/>
  <p:tag name="KSO_WM_UNIT_CLEAR" val="1"/>
  <p:tag name="KSO_WM_UNIT_LAYERLEVEL" val="1_1_1"/>
  <p:tag name="KSO_WM_UNIT_VALUE" val="7"/>
  <p:tag name="KSO_WM_UNIT_HIGHLIGHT" val="0"/>
  <p:tag name="KSO_WM_UNIT_COMPATIBLE" val="0"/>
  <p:tag name="KSO_WM_BEAUTIFY_FLAG" val="#wm#"/>
  <p:tag name="KSO_WM_UNIT_PRESET_TEXT_INDEX" val="3"/>
  <p:tag name="KSO_WM_UNIT_PRESET_TEXT_LEN" val="12"/>
  <p:tag name="KSO_WM_DIAGRAM_GROUP_CODE" val="l1-1"/>
  <p:tag name="KSO_WM_UNIT_TEXT_FILL_FORE_SCHEMECOLOR_INDEX" val="6"/>
  <p:tag name="KSO_WM_UNIT_TEXT_FILL_TYPE" val="1"/>
</p:tagLst>
</file>

<file path=ppt/tags/tag97.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5"/>
  <p:tag name="KSO_WM_UNIT_ID" val="258*l_i*1_5"/>
  <p:tag name="KSO_WM_UNIT_CLEAR" val="1"/>
  <p:tag name="KSO_WM_UNIT_LAYERLEVEL" val="1_1"/>
  <p:tag name="KSO_WM_BEAUTIFY_FLAG" val="#wm#"/>
  <p:tag name="KSO_WM_DIAGRAM_GROUP_CODE" val="l1-1"/>
  <p:tag name="KSO_WM_UNIT_LINE_FORE_SCHEMECOLOR_INDEX" val="14"/>
  <p:tag name="KSO_WM_UNIT_LINE_FILL_TYPE" val="2"/>
</p:tagLst>
</file>

<file path=ppt/tags/tag98.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i"/>
  <p:tag name="KSO_WM_UNIT_INDEX" val="1_6"/>
  <p:tag name="KSO_WM_UNIT_ID" val="258*l_i*1_6"/>
  <p:tag name="KSO_WM_UNIT_CLEAR" val="1"/>
  <p:tag name="KSO_WM_UNIT_LAYERLEVEL" val="1_1"/>
  <p:tag name="KSO_WM_BEAUTIFY_FLAG" val="#wm#"/>
  <p:tag name="KSO_WM_DIAGRAM_GROUP_CODE" val="l1-1"/>
  <p:tag name="KSO_WM_UNIT_LINE_FORE_SCHEMECOLOR_INDEX" val="14"/>
  <p:tag name="KSO_WM_UNIT_LINE_FILL_TYPE" val="2"/>
</p:tagLst>
</file>

<file path=ppt/tags/tag99.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diagram"/>
  <p:tag name="KSO_WM_TEMPLATE_INDEX" val="211"/>
  <p:tag name="KSO_WM_UNIT_TYPE" val="l_h_f"/>
  <p:tag name="KSO_WM_UNIT_INDEX" val="1_1_1"/>
  <p:tag name="KSO_WM_UNIT_ID" val="258*l_h_f*1_1_1"/>
  <p:tag name="KSO_WM_UNIT_CLEAR" val="1"/>
  <p:tag name="KSO_WM_UNIT_LAYERLEVEL" val="1_1_1"/>
  <p:tag name="KSO_WM_UNIT_VALUE" val="35"/>
  <p:tag name="KSO_WM_UNIT_HIGHLIGHT" val="0"/>
  <p:tag name="KSO_WM_UNIT_COMPATIBLE" val="0"/>
  <p:tag name="KSO_WM_BEAUTIFY_FLAG" val="#wm#"/>
  <p:tag name="KSO_WM_UNIT_PRESET_TEXT_INDEX" val="4"/>
  <p:tag name="KSO_WM_UNIT_PRESET_TEXT_LEN" val="56"/>
  <p:tag name="KSO_WM_DIAGRAM_GROUP_CODE" val="l1-1"/>
  <p:tag name="KSO_WM_UNIT_FILL_FORE_SCHEMECOLOR_INDEX" val="14"/>
  <p:tag name="KSO_WM_UNIT_FILL_TYPE" val="1"/>
  <p:tag name="KSO_WM_UNIT_TEXT_FILL_FORE_SCHEMECOLOR_INDEX" val="13"/>
  <p:tag name="KSO_WM_UNIT_TEXT_FILL_TYPE" val="1"/>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1853</TotalTime>
  <Words>3152</Words>
  <Application>Microsoft Office PowerPoint</Application>
  <PresentationFormat>全屏显示(4:3)</PresentationFormat>
  <Paragraphs>349</Paragraphs>
  <Slides>35</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0</vt:i4>
      </vt:variant>
      <vt:variant>
        <vt:lpstr>幻灯片标题</vt:lpstr>
      </vt:variant>
      <vt:variant>
        <vt:i4>35</vt:i4>
      </vt:variant>
    </vt:vector>
  </HeadingPairs>
  <TitlesOfParts>
    <vt:vector size="42" baseType="lpstr">
      <vt:lpstr>黑体</vt:lpstr>
      <vt:lpstr>宋体</vt:lpstr>
      <vt:lpstr>微软雅黑</vt:lpstr>
      <vt:lpstr>Arial</vt:lpstr>
      <vt:lpstr>Calibri</vt:lpstr>
      <vt:lpstr>Wingdings</vt:lpstr>
      <vt:lpstr>默认设计模板</vt:lpstr>
      <vt:lpstr>第十章 激励</vt:lpstr>
      <vt:lpstr>PowerPoint 演示文稿</vt:lpstr>
      <vt:lpstr>1. 人的行为过程及特点</vt:lpstr>
      <vt:lpstr>1. 人的行为过程及特点</vt:lpstr>
      <vt:lpstr>2. 人性假设及其发展</vt:lpstr>
      <vt:lpstr>2. 人性假设及其发展</vt:lpstr>
      <vt:lpstr>2. 人性假设及其发展</vt:lpstr>
      <vt:lpstr>2. 人性假设及其发展</vt:lpstr>
      <vt:lpstr>PowerPoint 演示文稿</vt:lpstr>
      <vt:lpstr>3. 激励机理</vt:lpstr>
      <vt:lpstr>第二节 激励理论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思考题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第九章 领导的一般理论</dc:title>
  <dc:creator>Microsoft Office 用户</dc:creator>
  <cp:lastModifiedBy>hybonline</cp:lastModifiedBy>
  <cp:revision>52</cp:revision>
  <dcterms:created xsi:type="dcterms:W3CDTF">2019-01-22T03:33:34Z</dcterms:created>
  <dcterms:modified xsi:type="dcterms:W3CDTF">2019-01-28T06:41:56Z</dcterms:modified>
</cp:coreProperties>
</file>